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7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76" r:id="rId3"/>
    <p:sldId id="307" r:id="rId4"/>
    <p:sldId id="265" r:id="rId5"/>
    <p:sldId id="278" r:id="rId6"/>
    <p:sldId id="277" r:id="rId7"/>
    <p:sldId id="266" r:id="rId8"/>
    <p:sldId id="308" r:id="rId9"/>
    <p:sldId id="279" r:id="rId10"/>
    <p:sldId id="280" r:id="rId11"/>
    <p:sldId id="267" r:id="rId12"/>
    <p:sldId id="309" r:id="rId13"/>
    <p:sldId id="288" r:id="rId14"/>
    <p:sldId id="289" r:id="rId15"/>
    <p:sldId id="282" r:id="rId16"/>
    <p:sldId id="310" r:id="rId17"/>
    <p:sldId id="283" r:id="rId18"/>
    <p:sldId id="281" r:id="rId19"/>
    <p:sldId id="291" r:id="rId20"/>
    <p:sldId id="311" r:id="rId21"/>
    <p:sldId id="292" r:id="rId22"/>
    <p:sldId id="290" r:id="rId23"/>
    <p:sldId id="270" r:id="rId24"/>
    <p:sldId id="312" r:id="rId25"/>
    <p:sldId id="295" r:id="rId26"/>
    <p:sldId id="293" r:id="rId27"/>
    <p:sldId id="298" r:id="rId28"/>
    <p:sldId id="313" r:id="rId29"/>
    <p:sldId id="297" r:id="rId30"/>
    <p:sldId id="304" r:id="rId31"/>
    <p:sldId id="301" r:id="rId32"/>
    <p:sldId id="314" r:id="rId33"/>
    <p:sldId id="299" r:id="rId34"/>
    <p:sldId id="300" r:id="rId35"/>
    <p:sldId id="273" r:id="rId36"/>
    <p:sldId id="315" r:id="rId37"/>
    <p:sldId id="287" r:id="rId38"/>
    <p:sldId id="296" r:id="rId39"/>
    <p:sldId id="274" r:id="rId40"/>
    <p:sldId id="316" r:id="rId41"/>
    <p:sldId id="294" r:id="rId42"/>
    <p:sldId id="305" r:id="rId43"/>
    <p:sldId id="275" r:id="rId44"/>
    <p:sldId id="317" r:id="rId45"/>
    <p:sldId id="285" r:id="rId46"/>
    <p:sldId id="306" r:id="rId47"/>
    <p:sldId id="263" r:id="rId48"/>
    <p:sldId id="318" r:id="rId49"/>
    <p:sldId id="303" r:id="rId50"/>
    <p:sldId id="302" r:id="rId51"/>
    <p:sldId id="319" r:id="rId52"/>
    <p:sldId id="322" r:id="rId53"/>
    <p:sldId id="259" r:id="rId54"/>
    <p:sldId id="324" r:id="rId55"/>
    <p:sldId id="325" r:id="rId56"/>
    <p:sldId id="320" r:id="rId57"/>
    <p:sldId id="262" r:id="rId58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74747"/>
    <a:srgbClr val="AA40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howGuides="1">
      <p:cViewPr varScale="1">
        <p:scale>
          <a:sx n="78" d="100"/>
          <a:sy n="78" d="100"/>
        </p:scale>
        <p:origin x="97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0" cy="450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object 6">
            <a:extLst>
              <a:ext uri="{FF2B5EF4-FFF2-40B4-BE49-F238E27FC236}">
                <a16:creationId xmlns:a16="http://schemas.microsoft.com/office/drawing/2014/main" id="{2F38615B-29F5-5CB3-5C72-66C7E122DDE5}"/>
              </a:ext>
            </a:extLst>
          </p:cNvPr>
          <p:cNvGrpSpPr/>
          <p:nvPr userDrawn="1"/>
        </p:nvGrpSpPr>
        <p:grpSpPr>
          <a:xfrm>
            <a:off x="-9525" y="-9525"/>
            <a:ext cx="12211050" cy="6877050"/>
            <a:chOff x="-9525" y="-9525"/>
            <a:chExt cx="12211050" cy="6877050"/>
          </a:xfrm>
        </p:grpSpPr>
        <p:sp>
          <p:nvSpPr>
            <p:cNvPr id="8" name="object 7">
              <a:extLst>
                <a:ext uri="{FF2B5EF4-FFF2-40B4-BE49-F238E27FC236}">
                  <a16:creationId xmlns:a16="http://schemas.microsoft.com/office/drawing/2014/main" id="{2AAA0E96-FFF9-32E6-A3DD-222C83327832}"/>
                </a:ext>
              </a:extLst>
            </p:cNvPr>
            <p:cNvSpPr/>
            <p:nvPr/>
          </p:nvSpPr>
          <p:spPr>
            <a:xfrm>
              <a:off x="11093231" y="358522"/>
              <a:ext cx="358140" cy="390525"/>
            </a:xfrm>
            <a:custGeom>
              <a:avLst/>
              <a:gdLst/>
              <a:ahLst/>
              <a:cxnLst/>
              <a:rect l="l" t="t" r="r" b="b"/>
              <a:pathLst>
                <a:path w="358140" h="390525">
                  <a:moveTo>
                    <a:pt x="357775" y="0"/>
                  </a:moveTo>
                  <a:lnTo>
                    <a:pt x="288634" y="19"/>
                  </a:lnTo>
                  <a:lnTo>
                    <a:pt x="277710" y="19"/>
                  </a:lnTo>
                  <a:lnTo>
                    <a:pt x="177844" y="188681"/>
                  </a:lnTo>
                  <a:lnTo>
                    <a:pt x="77974" y="19"/>
                  </a:lnTo>
                  <a:lnTo>
                    <a:pt x="0" y="19"/>
                  </a:lnTo>
                  <a:lnTo>
                    <a:pt x="177638" y="335559"/>
                  </a:lnTo>
                  <a:lnTo>
                    <a:pt x="178207" y="335290"/>
                  </a:lnTo>
                  <a:lnTo>
                    <a:pt x="288634" y="126686"/>
                  </a:lnTo>
                  <a:lnTo>
                    <a:pt x="288634" y="390037"/>
                  </a:lnTo>
                  <a:lnTo>
                    <a:pt x="357775" y="390037"/>
                  </a:lnTo>
                  <a:lnTo>
                    <a:pt x="357775" y="0"/>
                  </a:lnTo>
                  <a:close/>
                </a:path>
              </a:pathLst>
            </a:custGeom>
            <a:solidFill>
              <a:srgbClr val="E7DF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8">
              <a:extLst>
                <a:ext uri="{FF2B5EF4-FFF2-40B4-BE49-F238E27FC236}">
                  <a16:creationId xmlns:a16="http://schemas.microsoft.com/office/drawing/2014/main" id="{43C0D1B6-33DF-9F14-8466-33E367884A93}"/>
                </a:ext>
              </a:extLst>
            </p:cNvPr>
            <p:cNvSpPr/>
            <p:nvPr/>
          </p:nvSpPr>
          <p:spPr>
            <a:xfrm>
              <a:off x="10808897" y="357626"/>
              <a:ext cx="414020" cy="391160"/>
            </a:xfrm>
            <a:custGeom>
              <a:avLst/>
              <a:gdLst/>
              <a:ahLst/>
              <a:cxnLst/>
              <a:rect l="l" t="t" r="r" b="b"/>
              <a:pathLst>
                <a:path w="414020" h="391159">
                  <a:moveTo>
                    <a:pt x="206828" y="0"/>
                  </a:moveTo>
                  <a:lnTo>
                    <a:pt x="0" y="390714"/>
                  </a:lnTo>
                  <a:lnTo>
                    <a:pt x="36729" y="390714"/>
                  </a:lnTo>
                  <a:lnTo>
                    <a:pt x="36729" y="390936"/>
                  </a:lnTo>
                  <a:lnTo>
                    <a:pt x="257376" y="390936"/>
                  </a:lnTo>
                  <a:lnTo>
                    <a:pt x="220905" y="322271"/>
                  </a:lnTo>
                  <a:lnTo>
                    <a:pt x="114206" y="322271"/>
                  </a:lnTo>
                  <a:lnTo>
                    <a:pt x="206828" y="147300"/>
                  </a:lnTo>
                  <a:lnTo>
                    <a:pt x="335680" y="390714"/>
                  </a:lnTo>
                  <a:lnTo>
                    <a:pt x="413656" y="390714"/>
                  </a:lnTo>
                  <a:lnTo>
                    <a:pt x="206828" y="0"/>
                  </a:lnTo>
                  <a:close/>
                </a:path>
              </a:pathLst>
            </a:custGeom>
            <a:solidFill>
              <a:srgbClr val="3E422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9">
              <a:extLst>
                <a:ext uri="{FF2B5EF4-FFF2-40B4-BE49-F238E27FC236}">
                  <a16:creationId xmlns:a16="http://schemas.microsoft.com/office/drawing/2014/main" id="{71661D67-4CE2-7085-E94A-D85004A772EE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1998" cy="6857999"/>
            </a:xfrm>
            <a:prstGeom prst="rect">
              <a:avLst/>
            </a:prstGeom>
          </p:spPr>
        </p:pic>
        <p:sp>
          <p:nvSpPr>
            <p:cNvPr id="11" name="object 10">
              <a:extLst>
                <a:ext uri="{FF2B5EF4-FFF2-40B4-BE49-F238E27FC236}">
                  <a16:creationId xmlns:a16="http://schemas.microsoft.com/office/drawing/2014/main" id="{A76EF70B-A6AA-7E94-C631-E2EE0D31397A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custGeom>
              <a:avLst/>
              <a:gdLst/>
              <a:ahLst/>
              <a:cxnLst/>
              <a:rect l="l" t="t" r="r" b="b"/>
              <a:pathLst>
                <a:path w="12192000" h="6858000">
                  <a:moveTo>
                    <a:pt x="12192000" y="0"/>
                  </a:moveTo>
                  <a:lnTo>
                    <a:pt x="0" y="0"/>
                  </a:lnTo>
                  <a:lnTo>
                    <a:pt x="0" y="6857999"/>
                  </a:lnTo>
                  <a:lnTo>
                    <a:pt x="12192000" y="6857999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0D0D0D">
                <a:alpha val="501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1">
              <a:extLst>
                <a:ext uri="{FF2B5EF4-FFF2-40B4-BE49-F238E27FC236}">
                  <a16:creationId xmlns:a16="http://schemas.microsoft.com/office/drawing/2014/main" id="{BF5B23EF-3C83-6B48-29E5-F0469D3FE528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custGeom>
              <a:avLst/>
              <a:gdLst/>
              <a:ahLst/>
              <a:cxnLst/>
              <a:rect l="l" t="t" r="r" b="b"/>
              <a:pathLst>
                <a:path w="12192000" h="6858000">
                  <a:moveTo>
                    <a:pt x="0" y="0"/>
                  </a:moveTo>
                  <a:lnTo>
                    <a:pt x="12192000" y="0"/>
                  </a:lnTo>
                  <a:lnTo>
                    <a:pt x="1219200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ln w="19050">
              <a:solidFill>
                <a:srgbClr val="59595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2">
            <a:extLst>
              <a:ext uri="{FF2B5EF4-FFF2-40B4-BE49-F238E27FC236}">
                <a16:creationId xmlns:a16="http://schemas.microsoft.com/office/drawing/2014/main" id="{FF696EAD-6356-9FF1-DF94-39D53B42ACD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7999"/>
                </a:lnTo>
                <a:lnTo>
                  <a:pt x="12192000" y="6857999"/>
                </a:lnTo>
                <a:lnTo>
                  <a:pt x="12192000" y="0"/>
                </a:lnTo>
                <a:close/>
              </a:path>
            </a:pathLst>
          </a:custGeom>
          <a:solidFill>
            <a:srgbClr val="0D0D0D">
              <a:alpha val="501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4" name="object 13">
            <a:extLst>
              <a:ext uri="{FF2B5EF4-FFF2-40B4-BE49-F238E27FC236}">
                <a16:creationId xmlns:a16="http://schemas.microsoft.com/office/drawing/2014/main" id="{2D84F165-4AB5-C125-E158-2F47B84EDCD8}"/>
              </a:ext>
            </a:extLst>
          </p:cNvPr>
          <p:cNvGrpSpPr/>
          <p:nvPr userDrawn="1"/>
        </p:nvGrpSpPr>
        <p:grpSpPr>
          <a:xfrm>
            <a:off x="0" y="-76912"/>
            <a:ext cx="12192000" cy="6858000"/>
            <a:chOff x="0" y="0"/>
            <a:chExt cx="12192000" cy="6858000"/>
          </a:xfrm>
        </p:grpSpPr>
        <p:sp>
          <p:nvSpPr>
            <p:cNvPr id="15" name="object 14">
              <a:extLst>
                <a:ext uri="{FF2B5EF4-FFF2-40B4-BE49-F238E27FC236}">
                  <a16:creationId xmlns:a16="http://schemas.microsoft.com/office/drawing/2014/main" id="{DC2C8C79-EF24-179A-6686-B906033DD136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custGeom>
              <a:avLst/>
              <a:gdLst/>
              <a:ahLst/>
              <a:cxnLst/>
              <a:rect l="l" t="t" r="r" b="b"/>
              <a:pathLst>
                <a:path w="12192000" h="6858000">
                  <a:moveTo>
                    <a:pt x="0" y="0"/>
                  </a:moveTo>
                  <a:lnTo>
                    <a:pt x="12192000" y="0"/>
                  </a:lnTo>
                  <a:lnTo>
                    <a:pt x="12192000" y="6858000"/>
                  </a:lnTo>
                  <a:lnTo>
                    <a:pt x="0" y="6858000"/>
                  </a:lnTo>
                  <a:lnTo>
                    <a:pt x="0" y="0"/>
                  </a:lnTo>
                  <a:close/>
                </a:path>
              </a:pathLst>
            </a:custGeom>
            <a:ln w="19050">
              <a:solidFill>
                <a:srgbClr val="59595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5">
              <a:extLst>
                <a:ext uri="{FF2B5EF4-FFF2-40B4-BE49-F238E27FC236}">
                  <a16:creationId xmlns:a16="http://schemas.microsoft.com/office/drawing/2014/main" id="{F9A40A49-D690-9FF0-979C-7C37EBE9BCA0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97152" y="0"/>
              <a:ext cx="9052560" cy="6857999"/>
            </a:xfrm>
            <a:prstGeom prst="rect">
              <a:avLst/>
            </a:prstGeom>
          </p:spPr>
        </p:pic>
        <p:pic>
          <p:nvPicPr>
            <p:cNvPr id="17" name="object 16">
              <a:extLst>
                <a:ext uri="{FF2B5EF4-FFF2-40B4-BE49-F238E27FC236}">
                  <a16:creationId xmlns:a16="http://schemas.microsoft.com/office/drawing/2014/main" id="{62C32229-A802-D3D7-6051-5A941CC5A5FD}"/>
                </a:ext>
              </a:extLst>
            </p:cNvPr>
            <p:cNvPicPr/>
            <p:nvPr/>
          </p:nvPicPr>
          <p:blipFill>
            <a:blip r:embed="rId4" cstate="print"/>
            <a:srcRect l="30670" t="29528" r="30096" b="22572"/>
            <a:stretch>
              <a:fillRect/>
            </a:stretch>
          </p:blipFill>
          <p:spPr>
            <a:xfrm>
              <a:off x="4341000" y="1705912"/>
              <a:ext cx="3510000" cy="3285000"/>
            </a:xfrm>
            <a:prstGeom prst="rect">
              <a:avLst/>
            </a:prstGeom>
          </p:spPr>
        </p:pic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9AC46D5D-FFB7-09DA-46BD-2DBB809139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97000" y="4586350"/>
            <a:ext cx="9144000" cy="1070963"/>
          </a:xfrm>
          <a:ln>
            <a:noFill/>
          </a:ln>
        </p:spPr>
        <p:txBody>
          <a:bodyPr anchor="b">
            <a:normAutofit/>
          </a:bodyPr>
          <a:lstStyle>
            <a:lvl1pPr algn="r">
              <a:defRPr sz="3200">
                <a:solidFill>
                  <a:schemeClr val="bg1"/>
                </a:solidFill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MX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A278F8C-EE15-AAB0-4B3A-09422ED075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06000" y="5769000"/>
            <a:ext cx="9144000" cy="365126"/>
          </a:xfrm>
          <a:ln>
            <a:noFill/>
          </a:ln>
        </p:spPr>
        <p:txBody>
          <a:bodyPr>
            <a:normAutofit/>
          </a:bodyPr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Haga clic para modificar el estilo de subtítulo del patrón</a:t>
            </a:r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F88C5D9-588F-3D57-EEAA-7B205AFBD4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2F5AE-808E-4646-B2E6-1181232D60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19392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D385282-9CB2-5F49-C1B7-5278BA8BC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A439672-1D65-F575-7D1A-1CC4F2CB9C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DED0318-DC7E-DD17-FBB2-EC43BBC42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2F5AE-808E-4646-B2E6-1181232D60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09121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CF6607-95E7-1488-CDA2-328BA2DE3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12426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s-MX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9E27C21-896F-BEC6-F514-FD8A97F014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7075" y="3834001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E98C373-8570-19A2-A5A6-D4F982A18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2F5AE-808E-4646-B2E6-1181232D60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90995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AEFC13-AA28-8381-ED27-1C4DECDD6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43DCDEE-A88F-74F3-CD99-0942F7C4DE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88999"/>
            <a:ext cx="5181600" cy="418796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BA4697B-45F0-14A0-AC4F-5B8B7A1D96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88999"/>
            <a:ext cx="5181600" cy="418796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341B171-EEA2-4606-395C-1384BEDC3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2F5AE-808E-4646-B2E6-1181232D60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44096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BF54C7-EDDF-37E9-8AC0-AF4A28444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2" y="1253849"/>
            <a:ext cx="10515600" cy="646688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34EAA80-D76D-F037-4189-8B1358175E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6612" y="2138925"/>
            <a:ext cx="5157787" cy="646688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C172839-5FDC-852D-DC16-F948579D3E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023999"/>
            <a:ext cx="5157787" cy="316566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6D5075B-AE15-7341-C789-50E1C77FC5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138924"/>
            <a:ext cx="5183188" cy="646688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EFD015E-4D14-7965-383C-D27C412305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23999"/>
            <a:ext cx="5183188" cy="316566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 dirty="0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04D3D73-3CAE-B0C8-B31E-664F2085792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BE3F469-C33C-4CB6-912E-61568046DA05}" type="datetimeFigureOut">
              <a:rPr lang="es-MX" smtClean="0"/>
              <a:t>02/10/2025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890ABB5-F6EE-9992-C1C0-A44D96B91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37386" y="610447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E2E026DA-2A10-F4CB-BC79-BEA5FA2D6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2F5AE-808E-4646-B2E6-1181232D60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91801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FCF9B7-7934-7B55-9FB9-8F4F872E4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7C23924-80D4-5394-8395-7A71502FC9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BE3F469-C33C-4CB6-912E-61568046DA05}" type="datetimeFigureOut">
              <a:rPr lang="es-MX" smtClean="0"/>
              <a:t>02/10/2025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4DAD188-65DC-8828-F17A-6574B515A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37386" y="610447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0453AEB-7F24-F0E5-C6E4-18D9543FB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2F5AE-808E-4646-B2E6-1181232D60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64284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014ADF7-1350-5D39-C9A4-FEE8C9B1BE2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BE3F469-C33C-4CB6-912E-61568046DA05}" type="datetimeFigureOut">
              <a:rPr lang="es-MX" smtClean="0"/>
              <a:t>02/10/2025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25265902-7ED9-A453-EAFE-98527C005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37386" y="610447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DAA9387-4C82-E884-83CE-A2368D795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2F5AE-808E-4646-B2E6-1181232D60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22075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36341A-685D-39CC-78F9-EF8EA896C3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8C79334-5B32-E114-5E1C-AE197182DB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48D33CC-0329-94C2-FE72-436B8A1BBE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A7EF84E-5B5A-0A9D-452E-0BDAEFDEA44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BE3F469-C33C-4CB6-912E-61568046DA05}" type="datetimeFigureOut">
              <a:rPr lang="es-MX" smtClean="0"/>
              <a:t>02/10/2025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51D6666-981A-2D12-0CDB-CE50B9F938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37386" y="610447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18D8C49-A7CC-95C6-338B-E14763D4E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2F5AE-808E-4646-B2E6-1181232D60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89125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857890-43FA-9B6F-91E8-AAEEE4AF2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7BBB823-986A-5F06-E61C-F651C9864B1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3A16072-CACE-0770-EE6C-34A92D79A4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6C60AF3-627F-CFBB-D9B1-C17465EFAA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BE3F469-C33C-4CB6-912E-61568046DA05}" type="datetimeFigureOut">
              <a:rPr lang="es-MX" smtClean="0"/>
              <a:t>02/10/2025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46318DB-FC44-8822-6E0A-3CD614E6B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37386" y="610447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D081BC9-260E-3514-A075-08E86E335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2F5AE-808E-4646-B2E6-1181232D60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77675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A8833AC-3D9C-F9A5-2241-4E37E1319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1195426-76FF-6A9D-100B-4F649CDCB3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A3B8AC6-E60E-36B3-7605-8E182F6D1D1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BE3F469-C33C-4CB6-912E-61568046DA05}" type="datetimeFigureOut">
              <a:rPr lang="es-MX" smtClean="0"/>
              <a:t>02/10/2025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DD67650-83CF-1AE9-FAB6-7609762DD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37386" y="610447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EFBF6D9-B17D-131F-C23F-EC899EBAB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2F5AE-808E-4646-B2E6-1181232D60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03554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ECFD284-DF3C-3A04-0F31-173BC1A436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8702AF7-8646-5D87-764C-7A4CE4AF11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EC2E755-C8F6-BF0B-6605-6705D169424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E2F5AE-808E-4646-B2E6-1181232D60F9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5937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FD09F0A-2F82-ADBC-4560-219FD6554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949" y="1309105"/>
            <a:ext cx="10515600" cy="4847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MX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AF5737C-CB21-3961-A65E-2622633128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59000"/>
            <a:ext cx="10515600" cy="36585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los estilos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MX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88A9D671-927B-5E96-90BB-729FBD66EAED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1020696" y="575435"/>
            <a:ext cx="836129" cy="432000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27860C95-0434-E1C2-4C4C-0F86B4BDE661}"/>
              </a:ext>
            </a:extLst>
          </p:cNvPr>
          <p:cNvSpPr/>
          <p:nvPr userDrawn="1"/>
        </p:nvSpPr>
        <p:spPr>
          <a:xfrm>
            <a:off x="0" y="6556675"/>
            <a:ext cx="6048000" cy="170920"/>
          </a:xfrm>
          <a:prstGeom prst="rect">
            <a:avLst/>
          </a:prstGeom>
          <a:solidFill>
            <a:srgbClr val="AA402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noProof="0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9E39C732-3F6F-670B-2D5A-59461AC7DC73}"/>
              </a:ext>
            </a:extLst>
          </p:cNvPr>
          <p:cNvSpPr/>
          <p:nvPr userDrawn="1"/>
        </p:nvSpPr>
        <p:spPr>
          <a:xfrm>
            <a:off x="6144000" y="6548532"/>
            <a:ext cx="6048000" cy="170920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noProof="0" dirty="0"/>
          </a:p>
        </p:txBody>
      </p:sp>
      <p:sp>
        <p:nvSpPr>
          <p:cNvPr id="12" name="Google Shape;189;p38">
            <a:extLst>
              <a:ext uri="{FF2B5EF4-FFF2-40B4-BE49-F238E27FC236}">
                <a16:creationId xmlns:a16="http://schemas.microsoft.com/office/drawing/2014/main" id="{96A59EC8-8DF8-1A07-4E52-C52A45F1F36C}"/>
              </a:ext>
            </a:extLst>
          </p:cNvPr>
          <p:cNvSpPr txBox="1">
            <a:spLocks/>
          </p:cNvSpPr>
          <p:nvPr userDrawn="1"/>
        </p:nvSpPr>
        <p:spPr>
          <a:xfrm>
            <a:off x="675691" y="6358624"/>
            <a:ext cx="5029200" cy="396099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MX" sz="600" spc="300" noProof="0" dirty="0">
                <a:solidFill>
                  <a:schemeClr val="bg1"/>
                </a:solidFill>
                <a:latin typeface="Alexandria Light" pitchFamily="2" charset="-78"/>
                <a:cs typeface="Alexandria Light" pitchFamily="2" charset="-78"/>
                <a:sym typeface="DM Sans Bold"/>
              </a:rPr>
              <a:t>DONDE SE DECIDE EL FUTURO FERROVIARIO DE MEXICO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EC9EB24-A779-8B76-6500-27659E59B3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11000" y="645143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8E2F5AE-808E-4646-B2E6-1181232D60F9}" type="slidenum">
              <a:rPr lang="es-MX" smtClean="0"/>
              <a:pPr/>
              <a:t>‹Nº›</a:t>
            </a:fld>
            <a:endParaRPr lang="es-MX"/>
          </a:p>
        </p:txBody>
      </p:sp>
      <p:pic>
        <p:nvPicPr>
          <p:cNvPr id="14" name="Imagen 13" descr="Diagrama&#10;&#10;El contenido generado por IA puede ser incorrecto.">
            <a:extLst>
              <a:ext uri="{FF2B5EF4-FFF2-40B4-BE49-F238E27FC236}">
                <a16:creationId xmlns:a16="http://schemas.microsoft.com/office/drawing/2014/main" id="{6B683041-89D0-5AF4-B311-59599CBD0D9A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892" b="16791"/>
          <a:stretch>
            <a:fillRect/>
          </a:stretch>
        </p:blipFill>
        <p:spPr>
          <a:xfrm>
            <a:off x="606000" y="419347"/>
            <a:ext cx="942489" cy="744175"/>
          </a:xfrm>
          <a:prstGeom prst="rect">
            <a:avLst/>
          </a:prstGeom>
        </p:spPr>
      </p:pic>
      <p:sp>
        <p:nvSpPr>
          <p:cNvPr id="19" name="Rectángulo 18">
            <a:extLst>
              <a:ext uri="{FF2B5EF4-FFF2-40B4-BE49-F238E27FC236}">
                <a16:creationId xmlns:a16="http://schemas.microsoft.com/office/drawing/2014/main" id="{5242B69E-83BC-6BC8-C007-6FCFB2791F7F}"/>
              </a:ext>
            </a:extLst>
          </p:cNvPr>
          <p:cNvSpPr/>
          <p:nvPr userDrawn="1"/>
        </p:nvSpPr>
        <p:spPr>
          <a:xfrm>
            <a:off x="0" y="146691"/>
            <a:ext cx="6048000" cy="170920"/>
          </a:xfrm>
          <a:prstGeom prst="rect">
            <a:avLst/>
          </a:prstGeom>
          <a:solidFill>
            <a:srgbClr val="AA402C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noProof="0" dirty="0"/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0AB195DD-1952-CB29-112F-E1784F523605}"/>
              </a:ext>
            </a:extLst>
          </p:cNvPr>
          <p:cNvSpPr/>
          <p:nvPr userDrawn="1"/>
        </p:nvSpPr>
        <p:spPr>
          <a:xfrm>
            <a:off x="6144000" y="138548"/>
            <a:ext cx="6048000" cy="170920"/>
          </a:xfrm>
          <a:prstGeom prst="rect">
            <a:avLst/>
          </a:prstGeom>
          <a:solidFill>
            <a:srgbClr val="47474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noProof="0" dirty="0"/>
          </a:p>
        </p:txBody>
      </p:sp>
    </p:spTree>
    <p:extLst>
      <p:ext uri="{BB962C8B-B14F-4D97-AF65-F5344CB8AC3E}">
        <p14:creationId xmlns:p14="http://schemas.microsoft.com/office/powerpoint/2010/main" val="3437446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png"/><Relationship Id="rId7" Type="http://schemas.openxmlformats.org/officeDocument/2006/relationships/image" Target="../media/image1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1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11" Type="http://schemas.openxmlformats.org/officeDocument/2006/relationships/image" Target="../media/image17.png"/><Relationship Id="rId5" Type="http://schemas.openxmlformats.org/officeDocument/2006/relationships/image" Target="../media/image13.png"/><Relationship Id="rId10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2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12" Type="http://schemas.openxmlformats.org/officeDocument/2006/relationships/image" Target="../media/image1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11" Type="http://schemas.openxmlformats.org/officeDocument/2006/relationships/image" Target="../media/image11.png"/><Relationship Id="rId5" Type="http://schemas.openxmlformats.org/officeDocument/2006/relationships/image" Target="../media/image13.png"/><Relationship Id="rId10" Type="http://schemas.openxmlformats.org/officeDocument/2006/relationships/image" Target="../media/image12.png"/><Relationship Id="rId4" Type="http://schemas.openxmlformats.org/officeDocument/2006/relationships/image" Target="../media/image10.png"/><Relationship Id="rId9" Type="http://schemas.openxmlformats.org/officeDocument/2006/relationships/image" Target="../media/image17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13" Type="http://schemas.openxmlformats.org/officeDocument/2006/relationships/image" Target="../media/image20.jpeg"/><Relationship Id="rId3" Type="http://schemas.openxmlformats.org/officeDocument/2006/relationships/image" Target="../media/image9.png"/><Relationship Id="rId7" Type="http://schemas.openxmlformats.org/officeDocument/2006/relationships/image" Target="../media/image14.png"/><Relationship Id="rId12" Type="http://schemas.openxmlformats.org/officeDocument/2006/relationships/image" Target="../media/image15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11" Type="http://schemas.openxmlformats.org/officeDocument/2006/relationships/image" Target="../media/image11.png"/><Relationship Id="rId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10.png"/><Relationship Id="rId9" Type="http://schemas.openxmlformats.org/officeDocument/2006/relationships/image" Target="../media/image16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EA8AAB08-E3C1-AC03-C50A-2AF7B0F2B0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052911"/>
            <a:ext cx="9144000" cy="1070963"/>
          </a:xfrm>
        </p:spPr>
        <p:txBody>
          <a:bodyPr/>
          <a:lstStyle/>
          <a:p>
            <a:pPr algn="ctr"/>
            <a:r>
              <a:rPr lang="es-MX" dirty="0"/>
              <a:t>Desafíos y Oportunidades</a:t>
            </a:r>
            <a:br>
              <a:rPr lang="es-MX" dirty="0"/>
            </a:br>
            <a:r>
              <a:rPr lang="es-MX" dirty="0"/>
              <a:t>en corredores con operación mixta</a:t>
            </a:r>
          </a:p>
        </p:txBody>
      </p:sp>
      <p:sp>
        <p:nvSpPr>
          <p:cNvPr id="5" name="Subtítulo 4">
            <a:extLst>
              <a:ext uri="{FF2B5EF4-FFF2-40B4-BE49-F238E27FC236}">
                <a16:creationId xmlns:a16="http://schemas.microsoft.com/office/drawing/2014/main" id="{268DBC22-BE30-3652-E7AC-6C9408FCF9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06000" y="6123874"/>
            <a:ext cx="9144000" cy="365126"/>
          </a:xfrm>
        </p:spPr>
        <p:txBody>
          <a:bodyPr/>
          <a:lstStyle/>
          <a:p>
            <a:r>
              <a:rPr lang="es-MX" dirty="0"/>
              <a:t>Juan Carlos Miranda</a:t>
            </a:r>
          </a:p>
        </p:txBody>
      </p:sp>
    </p:spTree>
    <p:extLst>
      <p:ext uri="{BB962C8B-B14F-4D97-AF65-F5344CB8AC3E}">
        <p14:creationId xmlns:p14="http://schemas.microsoft.com/office/powerpoint/2010/main" val="4226420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48B1EE-0211-9E31-E0C1-2B2F41FE39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Rectángulo">
            <a:extLst>
              <a:ext uri="{FF2B5EF4-FFF2-40B4-BE49-F238E27FC236}">
                <a16:creationId xmlns:a16="http://schemas.microsoft.com/office/drawing/2014/main" id="{06EEE222-EC88-53C9-B554-2EDBCCB70AF2}"/>
              </a:ext>
            </a:extLst>
          </p:cNvPr>
          <p:cNvSpPr/>
          <p:nvPr/>
        </p:nvSpPr>
        <p:spPr>
          <a:xfrm>
            <a:off x="5920091" y="5499000"/>
            <a:ext cx="5895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8650" lvl="1" indent="-171450">
              <a:buClr>
                <a:srgbClr val="AA402C"/>
              </a:buClr>
              <a:buFont typeface="Wingdings" panose="05000000000000000000" pitchFamily="2" charset="2"/>
              <a:buChar char="§"/>
            </a:pPr>
            <a:r>
              <a:rPr lang="es-MX" sz="1600" dirty="0">
                <a:solidFill>
                  <a:srgbClr val="474747"/>
                </a:solidFill>
                <a:latin typeface="Arial Narrow" panose="020B0606020202030204" pitchFamily="34" charset="0"/>
                <a:cs typeface="Lucida Sans Unicode" panose="020B0602030504020204" pitchFamily="34" charset="0"/>
              </a:rPr>
              <a:t>1% de los pasajeros interurbanos</a:t>
            </a:r>
          </a:p>
          <a:p>
            <a:pPr marL="628650" lvl="1" indent="-171450">
              <a:buClr>
                <a:srgbClr val="AA402C"/>
              </a:buClr>
              <a:buFont typeface="Wingdings" panose="05000000000000000000" pitchFamily="2" charset="2"/>
              <a:buChar char="§"/>
            </a:pPr>
            <a:r>
              <a:rPr lang="es-MX" sz="1600" dirty="0">
                <a:solidFill>
                  <a:srgbClr val="474747"/>
                </a:solidFill>
                <a:latin typeface="Arial Narrow" panose="020B0606020202030204" pitchFamily="34" charset="0"/>
                <a:cs typeface="Lucida Sans Unicode" panose="020B0602030504020204" pitchFamily="34" charset="0"/>
              </a:rPr>
              <a:t>Reducción de pasajeros del 81% entre 1970 y 1994.</a:t>
            </a:r>
          </a:p>
          <a:p>
            <a:pPr marL="628650" lvl="1" indent="-171450">
              <a:buClr>
                <a:srgbClr val="AA402C"/>
              </a:buClr>
              <a:buFont typeface="Wingdings" panose="05000000000000000000" pitchFamily="2" charset="2"/>
              <a:buChar char="§"/>
            </a:pPr>
            <a:r>
              <a:rPr lang="es-MX" sz="1600" dirty="0">
                <a:solidFill>
                  <a:srgbClr val="474747"/>
                </a:solidFill>
                <a:latin typeface="Arial Narrow" panose="020B0606020202030204" pitchFamily="34" charset="0"/>
                <a:cs typeface="Lucida Sans Unicode" panose="020B0602030504020204" pitchFamily="34" charset="0"/>
              </a:rPr>
              <a:t>Costos de operación cuatro veces superior a los ingresos. 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F8B8C924-D7C6-A069-46E7-7E18F43154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709000"/>
            <a:ext cx="5748222" cy="2688662"/>
          </a:xfrm>
          <a:prstGeom prst="rect">
            <a:avLst/>
          </a:prstGeom>
        </p:spPr>
      </p:pic>
      <p:pic>
        <p:nvPicPr>
          <p:cNvPr id="5" name="Imagen 4" descr="Tren de carga&#10;&#10;El contenido generado por IA puede ser incorrecto.">
            <a:extLst>
              <a:ext uri="{FF2B5EF4-FFF2-40B4-BE49-F238E27FC236}">
                <a16:creationId xmlns:a16="http://schemas.microsoft.com/office/drawing/2014/main" id="{40684696-2BFC-1B50-6686-0EDA42F349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00" y="1269000"/>
            <a:ext cx="5393037" cy="3254782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3AB21067-A9CE-5F58-7349-EE22BCA57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1828" y="491206"/>
            <a:ext cx="5196526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El servicio de pasajeros en FNM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BA276C7-8517-C156-2DA5-4FD7155BE047}"/>
              </a:ext>
            </a:extLst>
          </p:cNvPr>
          <p:cNvSpPr txBox="1"/>
          <p:nvPr/>
        </p:nvSpPr>
        <p:spPr>
          <a:xfrm>
            <a:off x="6742611" y="2299885"/>
            <a:ext cx="4455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400" b="1" dirty="0"/>
              <a:t>PASAJEROS TRANSPORTADOS 1970-1995</a:t>
            </a:r>
          </a:p>
        </p:txBody>
      </p:sp>
    </p:spTree>
    <p:extLst>
      <p:ext uri="{BB962C8B-B14F-4D97-AF65-F5344CB8AC3E}">
        <p14:creationId xmlns:p14="http://schemas.microsoft.com/office/powerpoint/2010/main" val="3887821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EF3EF6-19B9-30B1-E29B-5C9ED08C23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434027-1A39-A019-DE6A-051D49A9A6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4" y="549000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Chepe</a:t>
            </a:r>
          </a:p>
        </p:txBody>
      </p:sp>
      <p:pic>
        <p:nvPicPr>
          <p:cNvPr id="2050" name="Picture 2" descr="Turismo con chepe express">
            <a:extLst>
              <a:ext uri="{FF2B5EF4-FFF2-40B4-BE49-F238E27FC236}">
                <a16:creationId xmlns:a16="http://schemas.microsoft.com/office/drawing/2014/main" id="{17D3A865-0249-AFAB-DB00-D4146768D8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063" y="1052250"/>
            <a:ext cx="7891874" cy="517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26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A0008C-0DFB-E2CE-86B0-CACEAA25F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2411F9B-04A7-65B3-DA04-A28363D51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4" y="549000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Chepe</a:t>
            </a:r>
          </a:p>
        </p:txBody>
      </p:sp>
      <p:pic>
        <p:nvPicPr>
          <p:cNvPr id="2050" name="Picture 2" descr="Turismo con chepe express">
            <a:extLst>
              <a:ext uri="{FF2B5EF4-FFF2-40B4-BE49-F238E27FC236}">
                <a16:creationId xmlns:a16="http://schemas.microsoft.com/office/drawing/2014/main" id="{F8424C49-F258-853B-2C80-F5AC21995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062" y="1032193"/>
            <a:ext cx="7891874" cy="517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1683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50" fill="hold"/>
                                        <p:tgtEl>
                                          <p:spTgt spid="2050"/>
                                        </p:tgtEl>
                                      </p:cBhvr>
                                      <p:by x="16000" y="16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20620A-2E47-7BD5-198F-C3BBCB5481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655E16-698F-4DA8-84A9-0A286172E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4" y="549000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Chepe</a:t>
            </a:r>
          </a:p>
        </p:txBody>
      </p:sp>
      <p:pic>
        <p:nvPicPr>
          <p:cNvPr id="5" name="Picture 2" descr="Turismo con chepe express">
            <a:extLst>
              <a:ext uri="{FF2B5EF4-FFF2-40B4-BE49-F238E27FC236}">
                <a16:creationId xmlns:a16="http://schemas.microsoft.com/office/drawing/2014/main" id="{8183295E-784F-AC36-6B84-8BBB1FB4F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4942" y="3212442"/>
            <a:ext cx="1242114" cy="8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1004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22222E-6 L -0.35065 -0.21158 " pathEditMode="relative" rAng="0" ptsTypes="AA">
                                      <p:cBhvr>
                                        <p:cTn id="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9" y="-10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4E9435-B200-558C-DF0F-AA7A18BB66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B9A575C1-176B-F28E-27ED-E783632543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5396874"/>
              </p:ext>
            </p:extLst>
          </p:nvPr>
        </p:nvGraphicFramePr>
        <p:xfrm>
          <a:off x="336000" y="1224000"/>
          <a:ext cx="113400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5000">
                  <a:extLst>
                    <a:ext uri="{9D8B030D-6E8A-4147-A177-3AD203B41FA5}">
                      <a16:colId xmlns:a16="http://schemas.microsoft.com/office/drawing/2014/main" val="342384274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510168236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196383308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17325182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 de pasajeros</a:t>
                      </a:r>
                    </a:p>
                    <a:p>
                      <a:pPr algn="ctr"/>
                      <a:r>
                        <a:rPr lang="es-MX" sz="1200" dirty="0"/>
                        <a:t>en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911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Chepe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652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818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9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622940"/>
                  </a:ext>
                </a:extLst>
              </a:tr>
            </a:tbl>
          </a:graphicData>
        </a:graphic>
      </p:graphicFrame>
      <p:sp>
        <p:nvSpPr>
          <p:cNvPr id="3" name="Título 1">
            <a:extLst>
              <a:ext uri="{FF2B5EF4-FFF2-40B4-BE49-F238E27FC236}">
                <a16:creationId xmlns:a16="http://schemas.microsoft.com/office/drawing/2014/main" id="{53D0FB39-5C19-7139-6491-629D405AD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6000" y="549000"/>
            <a:ext cx="7920000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Surgimiento de nuevos Servicios de Pasajeros</a:t>
            </a:r>
          </a:p>
        </p:txBody>
      </p:sp>
      <p:pic>
        <p:nvPicPr>
          <p:cNvPr id="9" name="Picture 2" descr="Turismo con chepe express">
            <a:extLst>
              <a:ext uri="{FF2B5EF4-FFF2-40B4-BE49-F238E27FC236}">
                <a16:creationId xmlns:a16="http://schemas.microsoft.com/office/drawing/2014/main" id="{25A08368-BD7B-7628-C384-7B5C54EEA4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00" y="1764000"/>
            <a:ext cx="1242114" cy="8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4732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7E4868-D414-7147-6F7F-C84715074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2062CF-C25C-4087-2949-1A998BEBF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3" y="328575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Tequila Express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3DD8593-43C0-DCD6-0162-BD11B5EB90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9341" y="786802"/>
            <a:ext cx="7893318" cy="528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88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02BA74-CFF5-C022-DA71-461371B991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306971-C873-4C32-1FD0-7773BEF45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3" y="328575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Tequila Express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707A4092-C91E-9367-6D9E-72A04F52D0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9341" y="786802"/>
            <a:ext cx="7893318" cy="528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13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50" fill="hold"/>
                                        <p:tgtEl>
                                          <p:spTgt spid="4"/>
                                        </p:tgtEl>
                                      </p:cBhvr>
                                      <p:by x="16000" y="16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C37D0395-16C1-94BF-14D2-D6EDE2C8A2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74943" y="3021749"/>
            <a:ext cx="1242114" cy="814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062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43 0.00625 L -0.3543 -0.01319 " pathEditMode="relative" rAng="0" ptsTypes="AA">
                                      <p:cBhvr>
                                        <p:cTn id="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43" y="-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605A4C-7CC6-FF5E-9F3A-2CFC87AB9B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8AACE1E6-3CF5-EDC5-6CA2-24CA103642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4832923"/>
              </p:ext>
            </p:extLst>
          </p:nvPr>
        </p:nvGraphicFramePr>
        <p:xfrm>
          <a:off x="336000" y="1224000"/>
          <a:ext cx="113400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5000">
                  <a:extLst>
                    <a:ext uri="{9D8B030D-6E8A-4147-A177-3AD203B41FA5}">
                      <a16:colId xmlns:a16="http://schemas.microsoft.com/office/drawing/2014/main" val="342384274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510168236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196383308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17325182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 de pasajeros</a:t>
                      </a:r>
                    </a:p>
                    <a:p>
                      <a:pPr algn="ctr"/>
                      <a:r>
                        <a:rPr lang="es-MX" sz="1200" dirty="0"/>
                        <a:t>en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911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Chepe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652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Tequila Express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818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9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622940"/>
                  </a:ext>
                </a:extLst>
              </a:tr>
            </a:tbl>
          </a:graphicData>
        </a:graphic>
      </p:graphicFrame>
      <p:sp>
        <p:nvSpPr>
          <p:cNvPr id="3" name="Título 1">
            <a:extLst>
              <a:ext uri="{FF2B5EF4-FFF2-40B4-BE49-F238E27FC236}">
                <a16:creationId xmlns:a16="http://schemas.microsoft.com/office/drawing/2014/main" id="{EFF67EF7-D3BD-F473-0D12-21638150E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6000" y="549000"/>
            <a:ext cx="7920000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Surgimiento de nuevos Servicios de Pasajeros</a:t>
            </a:r>
          </a:p>
        </p:txBody>
      </p:sp>
      <p:pic>
        <p:nvPicPr>
          <p:cNvPr id="9" name="Picture 2" descr="Turismo con chepe express">
            <a:extLst>
              <a:ext uri="{FF2B5EF4-FFF2-40B4-BE49-F238E27FC236}">
                <a16:creationId xmlns:a16="http://schemas.microsoft.com/office/drawing/2014/main" id="{490E6DA1-B04B-365D-4A8E-8E790101B4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00" y="1764000"/>
            <a:ext cx="1242114" cy="8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8ACA5222-8BA3-B534-12E0-735900E959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6154" y="2934000"/>
            <a:ext cx="1242114" cy="814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8247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A97F83-CD65-D8EC-D143-EA7231A92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4A2876-D2FC-AA95-3A80-8164F2152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3" y="414000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Suburbano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870786C-9B5E-25C8-95DE-46B8A5F4DD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7248" y="856500"/>
            <a:ext cx="7717500" cy="5144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04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8C3155-E03E-C148-C60E-95261A12A6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D7D81F-1FBA-1442-AD2C-D76CFF952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3" y="414000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Suburbano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2A7A942-12B1-2760-0CDA-DD69C95EFC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7248" y="856500"/>
            <a:ext cx="7717500" cy="5144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19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50" fill="hold"/>
                                        <p:tgtEl>
                                          <p:spTgt spid="3"/>
                                        </p:tgtEl>
                                      </p:cBhvr>
                                      <p:by x="16000" y="16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375AED-C615-9D40-3E7A-9CD8B86EB3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CA7B170-4D66-53BA-E290-3AC62A6277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5998" y="3021749"/>
            <a:ext cx="1260000" cy="814501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20E2A355-1D95-2E88-E520-D1BB0FCB0CDA}"/>
              </a:ext>
            </a:extLst>
          </p:cNvPr>
          <p:cNvSpPr txBox="1">
            <a:spLocks/>
          </p:cNvSpPr>
          <p:nvPr/>
        </p:nvSpPr>
        <p:spPr>
          <a:xfrm>
            <a:off x="4364473" y="414000"/>
            <a:ext cx="3463051" cy="4847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/>
              <a:t>Suburbano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24467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0703 -0.1838 " pathEditMode="relative" rAng="0" ptsTypes="AA">
                                      <p:cBhvr>
                                        <p:cTn id="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52" y="-9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AF6501-8AF2-CD18-39E3-A13658F485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13B0FBEE-21E6-529F-02AC-9211733842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5827014"/>
              </p:ext>
            </p:extLst>
          </p:nvPr>
        </p:nvGraphicFramePr>
        <p:xfrm>
          <a:off x="336000" y="1224000"/>
          <a:ext cx="113400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5000">
                  <a:extLst>
                    <a:ext uri="{9D8B030D-6E8A-4147-A177-3AD203B41FA5}">
                      <a16:colId xmlns:a16="http://schemas.microsoft.com/office/drawing/2014/main" val="342384274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510168236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196383308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17325182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 de pasajeros</a:t>
                      </a:r>
                    </a:p>
                    <a:p>
                      <a:pPr algn="ctr"/>
                      <a:r>
                        <a:rPr lang="es-MX" sz="1200" dirty="0"/>
                        <a:t>en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pasajeros en derecho de vía concesionada a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911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Chepe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Suburbano Buenavista-Cuautitlán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652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Tequila Express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818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9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622940"/>
                  </a:ext>
                </a:extLst>
              </a:tr>
            </a:tbl>
          </a:graphicData>
        </a:graphic>
      </p:graphicFrame>
      <p:sp>
        <p:nvSpPr>
          <p:cNvPr id="3" name="Título 1">
            <a:extLst>
              <a:ext uri="{FF2B5EF4-FFF2-40B4-BE49-F238E27FC236}">
                <a16:creationId xmlns:a16="http://schemas.microsoft.com/office/drawing/2014/main" id="{6AF7F88E-D43B-A47E-C6F0-2C9ACBF2D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6000" y="549000"/>
            <a:ext cx="7920000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Surgimiento de nuevos Servicios de Pasajeros</a:t>
            </a:r>
          </a:p>
        </p:txBody>
      </p:sp>
      <p:pic>
        <p:nvPicPr>
          <p:cNvPr id="9" name="Picture 2" descr="Turismo con chepe express">
            <a:extLst>
              <a:ext uri="{FF2B5EF4-FFF2-40B4-BE49-F238E27FC236}">
                <a16:creationId xmlns:a16="http://schemas.microsoft.com/office/drawing/2014/main" id="{12C4C2FD-FC6A-5F0D-E6C9-41FAD2D16E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886" y="1764000"/>
            <a:ext cx="1242114" cy="8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F113910D-F9E0-1772-10E9-646CCF3981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000" y="2934000"/>
            <a:ext cx="1260000" cy="81450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FD3CE22B-F6D7-DC3D-A578-DD22C8FBEB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8889" y="1757650"/>
            <a:ext cx="1260000" cy="814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6969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41501B-CCB3-BDA6-3B05-873A17AF6A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3B79B4-47B4-4C8E-D616-11604F513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4" y="549000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Puebla-Cholula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C337DD-BEA8-D381-686A-2EDEBFB40B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318" y="1322528"/>
            <a:ext cx="9601682" cy="426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8437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48EFA-ABE4-6457-A676-6981CC11C3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B51AF4-8C1F-E724-EE56-4ABA35F1C8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4" y="549000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Puebla-Cholula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070093-098C-A63E-00EB-A836BB416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318" y="1322528"/>
            <a:ext cx="9601682" cy="4266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892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5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" y="1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25A6E6-7980-22E2-F731-55A3C90F0F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2CBAA4-634E-EC89-7E64-E78767F35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4" y="549000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Puebla-Cholula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5DA5A3-A37E-980F-25C4-02F3305EC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0885" y="3071250"/>
            <a:ext cx="1610228" cy="715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036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35065 0.17708 " pathEditMode="relative" rAng="0" ptsTypes="AA">
                                      <p:cBhvr>
                                        <p:cTn id="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9" y="8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5FF8F2-39F2-0EB4-668C-4BF547DA98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FE0EC463-470D-3695-7D2B-873F46B392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0712101"/>
              </p:ext>
            </p:extLst>
          </p:nvPr>
        </p:nvGraphicFramePr>
        <p:xfrm>
          <a:off x="336000" y="1224000"/>
          <a:ext cx="113400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5000">
                  <a:extLst>
                    <a:ext uri="{9D8B030D-6E8A-4147-A177-3AD203B41FA5}">
                      <a16:colId xmlns:a16="http://schemas.microsoft.com/office/drawing/2014/main" val="342384274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510168236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196383308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17325182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 de pasajeros</a:t>
                      </a:r>
                    </a:p>
                    <a:p>
                      <a:pPr algn="ctr"/>
                      <a:r>
                        <a:rPr lang="es-MX" sz="1200" dirty="0"/>
                        <a:t>en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pasajeros en derecho de vía concesionada a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911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Chepe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Suburbano Buenavista-Cuautitlán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652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Tequila Express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818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Turístico Puebla-Cholula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9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622940"/>
                  </a:ext>
                </a:extLst>
              </a:tr>
            </a:tbl>
          </a:graphicData>
        </a:graphic>
      </p:graphicFrame>
      <p:sp>
        <p:nvSpPr>
          <p:cNvPr id="3" name="Título 1">
            <a:extLst>
              <a:ext uri="{FF2B5EF4-FFF2-40B4-BE49-F238E27FC236}">
                <a16:creationId xmlns:a16="http://schemas.microsoft.com/office/drawing/2014/main" id="{B9AD40D2-619D-EDF1-9E26-CD8E535504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6000" y="549000"/>
            <a:ext cx="7920000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Surgimiento de nuevos Servicios de Pasajeros</a:t>
            </a:r>
          </a:p>
        </p:txBody>
      </p:sp>
      <p:pic>
        <p:nvPicPr>
          <p:cNvPr id="9" name="Picture 2" descr="Turismo con chepe express">
            <a:extLst>
              <a:ext uri="{FF2B5EF4-FFF2-40B4-BE49-F238E27FC236}">
                <a16:creationId xmlns:a16="http://schemas.microsoft.com/office/drawing/2014/main" id="{F552CEBB-47E5-1E19-C984-3A0B909466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00" y="1764000"/>
            <a:ext cx="1242114" cy="8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E8B397BA-91B3-CEF9-D293-56EE69F491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000" y="2946274"/>
            <a:ext cx="1242114" cy="814501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1E4FD64E-F2AB-4EAE-ACC1-7966B89022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8889" y="1757650"/>
            <a:ext cx="1260000" cy="814501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2F646F33-66EE-EAEC-206B-5DC888DDF0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93" y="4258700"/>
            <a:ext cx="1632128" cy="715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51148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549DE9-E478-17E1-69F4-CF96A7F4F9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24DE6B-F463-382C-53D1-B4AF07125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3118" y="549000"/>
            <a:ext cx="4465763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Tren </a:t>
            </a:r>
            <a:r>
              <a:rPr lang="es-MX" dirty="0" err="1"/>
              <a:t>Expresso</a:t>
            </a:r>
            <a:r>
              <a:rPr lang="es-MX" dirty="0"/>
              <a:t> de Guanajuato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97E5719-CCFF-EB31-41B3-D9BE657B2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7242" y="1565953"/>
            <a:ext cx="9557514" cy="3726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44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5965B2-C675-73D8-6BFE-89D429360E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DF36A4-3ACB-8D35-0B86-3C42B65130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3118" y="549000"/>
            <a:ext cx="4465763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Tren </a:t>
            </a:r>
            <a:r>
              <a:rPr lang="es-MX" dirty="0" err="1"/>
              <a:t>Expresso</a:t>
            </a:r>
            <a:r>
              <a:rPr lang="es-MX" dirty="0"/>
              <a:t> de Guanajuato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A7EF905-0084-4B29-0100-1A9142A1D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7242" y="1565953"/>
            <a:ext cx="9557514" cy="3726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07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50" fill="hold"/>
                                        <p:tgtEl>
                                          <p:spTgt spid="4"/>
                                        </p:tgtEl>
                                      </p:cBhvr>
                                      <p:by x="17000" y="17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DD31BF-BD2D-B8E2-2133-C5C19F940E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F8ABF99-F13B-AEA7-1F8B-D45AF4C3F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3118" y="549000"/>
            <a:ext cx="4465763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Tren </a:t>
            </a:r>
            <a:r>
              <a:rPr lang="es-MX" dirty="0" err="1"/>
              <a:t>Expresso</a:t>
            </a:r>
            <a:r>
              <a:rPr lang="es-MX" dirty="0"/>
              <a:t> de Guanajuato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303431D-7F83-7EBB-B885-B980380700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0885" y="3071250"/>
            <a:ext cx="1610228" cy="715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139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0703 -0.00648 " pathEditMode="relative" rAng="0" ptsTypes="AA">
                                      <p:cBhvr>
                                        <p:cTn id="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52" y="-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632021-0ED8-C110-B16F-C8EE5939CA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5A0043B7-C501-2CC8-099A-122D65244B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9788356"/>
              </p:ext>
            </p:extLst>
          </p:nvPr>
        </p:nvGraphicFramePr>
        <p:xfrm>
          <a:off x="336000" y="1224000"/>
          <a:ext cx="113400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5000">
                  <a:extLst>
                    <a:ext uri="{9D8B030D-6E8A-4147-A177-3AD203B41FA5}">
                      <a16:colId xmlns:a16="http://schemas.microsoft.com/office/drawing/2014/main" val="342384274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510168236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196383308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17325182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 de pasajeros</a:t>
                      </a:r>
                    </a:p>
                    <a:p>
                      <a:pPr algn="ctr"/>
                      <a:r>
                        <a:rPr lang="es-MX" sz="1200" dirty="0"/>
                        <a:t>en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pasajeros en derecho de vía concesionada a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911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Chepe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Suburbano Buenavista-Cuautitlán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652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Tequila Express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Tren </a:t>
                      </a:r>
                      <a:r>
                        <a:rPr lang="es-MX" sz="1200" b="1" kern="1200" dirty="0" err="1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Expresso</a:t>
                      </a:r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de Guanajuato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818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Turístico Puebla-Cholula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9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622940"/>
                  </a:ext>
                </a:extLst>
              </a:tr>
            </a:tbl>
          </a:graphicData>
        </a:graphic>
      </p:graphicFrame>
      <p:sp>
        <p:nvSpPr>
          <p:cNvPr id="3" name="Título 1">
            <a:extLst>
              <a:ext uri="{FF2B5EF4-FFF2-40B4-BE49-F238E27FC236}">
                <a16:creationId xmlns:a16="http://schemas.microsoft.com/office/drawing/2014/main" id="{B6AB4906-8BCE-1768-882E-7AA4B4C2E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6000" y="549000"/>
            <a:ext cx="7920000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Surgimiento de nuevos Servicios de Pasajeros</a:t>
            </a:r>
          </a:p>
        </p:txBody>
      </p:sp>
      <p:pic>
        <p:nvPicPr>
          <p:cNvPr id="9" name="Picture 2" descr="Turismo con chepe express">
            <a:extLst>
              <a:ext uri="{FF2B5EF4-FFF2-40B4-BE49-F238E27FC236}">
                <a16:creationId xmlns:a16="http://schemas.microsoft.com/office/drawing/2014/main" id="{310F08B1-FDFC-C11A-FA7A-0232C8C25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886" y="1764000"/>
            <a:ext cx="1242114" cy="8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05EAE198-C5D1-118A-6B41-FCE6264CAC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000" y="2934000"/>
            <a:ext cx="1260000" cy="81450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320F9FFD-252D-A8E4-E7E0-9822E33F6C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8889" y="1757650"/>
            <a:ext cx="1260000" cy="81450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D530C01-624C-C1CA-6EA7-C5705EEEB3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13775" y="3033002"/>
            <a:ext cx="1610227" cy="71549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250FDA8B-0EA5-24A4-98A4-EC4E7200A3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93" y="4258700"/>
            <a:ext cx="1632128" cy="715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728623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9A74C5-B0BE-E878-A010-AE97851634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40F273-072A-F72A-A570-3ECC88934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4" y="324000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México-Querétaro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E85934C2-4471-E486-6D55-7E354907A6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132" y="931500"/>
            <a:ext cx="7879868" cy="499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974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87D427-0E7D-0E48-87E5-75E4CDCE8E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A961D1-F7F7-F040-DEAE-0FCECB8755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4" y="324000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México-Querétaro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B955E10-EFAE-1452-CB32-D973631923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132" y="931500"/>
            <a:ext cx="7879868" cy="499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78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50" fill="hold"/>
                                        <p:tgtEl>
                                          <p:spTgt spid="7"/>
                                        </p:tgtEl>
                                      </p:cBhvr>
                                      <p:by x="16000" y="16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081C2B-27CC-4BC2-EB11-3D5DD17672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5F8D2155-E372-81F3-8EE2-B098F3E4D5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5999" y="3024924"/>
            <a:ext cx="1260000" cy="808151"/>
          </a:xfrm>
          <a:prstGeom prst="rect">
            <a:avLst/>
          </a:prstGeom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FAE32455-8E74-E6C5-2AEF-23EC108C61B2}"/>
              </a:ext>
            </a:extLst>
          </p:cNvPr>
          <p:cNvSpPr txBox="1">
            <a:spLocks/>
          </p:cNvSpPr>
          <p:nvPr/>
        </p:nvSpPr>
        <p:spPr>
          <a:xfrm>
            <a:off x="4364474" y="324000"/>
            <a:ext cx="3463051" cy="4847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/>
              <a:t>México-Querétaro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9010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3958 -0.1838 " pathEditMode="relative" rAng="0" ptsTypes="AA">
                                      <p:cBhvr>
                                        <p:cTn id="6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79" y="-9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9F6A1F-4739-B353-2AAD-DB2BFB5F59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D0022148-B3D0-B33A-DA12-F5685B0077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233551"/>
              </p:ext>
            </p:extLst>
          </p:nvPr>
        </p:nvGraphicFramePr>
        <p:xfrm>
          <a:off x="336000" y="1224000"/>
          <a:ext cx="113400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5000">
                  <a:extLst>
                    <a:ext uri="{9D8B030D-6E8A-4147-A177-3AD203B41FA5}">
                      <a16:colId xmlns:a16="http://schemas.microsoft.com/office/drawing/2014/main" val="342384274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510168236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196383308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17325182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 de pasajeros</a:t>
                      </a:r>
                    </a:p>
                    <a:p>
                      <a:pPr algn="ctr"/>
                      <a:r>
                        <a:rPr lang="es-MX" sz="1200" dirty="0"/>
                        <a:t>en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pasajeros en derecho de vía concesionada a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pasajeros</a:t>
                      </a:r>
                    </a:p>
                    <a:p>
                      <a:pPr algn="ctr"/>
                      <a:r>
                        <a:rPr lang="es-MX" sz="1200" dirty="0"/>
                        <a:t>en nuevas vías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911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Chepe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Suburbano Buenavista-Cuautitlán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México-Querétaro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652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Tequila Express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Tren </a:t>
                      </a:r>
                      <a:r>
                        <a:rPr lang="es-MX" sz="1200" b="1" kern="1200" dirty="0" err="1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Expresso</a:t>
                      </a:r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de Guanajuato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818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Turístico Puebla-Cholula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9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622940"/>
                  </a:ext>
                </a:extLst>
              </a:tr>
            </a:tbl>
          </a:graphicData>
        </a:graphic>
      </p:graphicFrame>
      <p:sp>
        <p:nvSpPr>
          <p:cNvPr id="3" name="Título 1">
            <a:extLst>
              <a:ext uri="{FF2B5EF4-FFF2-40B4-BE49-F238E27FC236}">
                <a16:creationId xmlns:a16="http://schemas.microsoft.com/office/drawing/2014/main" id="{50F1097F-EF8A-7701-7B57-363601C4D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6000" y="549000"/>
            <a:ext cx="7920000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Surgimiento de nuevos Servicios de Pasajeros</a:t>
            </a:r>
          </a:p>
        </p:txBody>
      </p:sp>
      <p:pic>
        <p:nvPicPr>
          <p:cNvPr id="9" name="Picture 2" descr="Turismo con chepe express">
            <a:extLst>
              <a:ext uri="{FF2B5EF4-FFF2-40B4-BE49-F238E27FC236}">
                <a16:creationId xmlns:a16="http://schemas.microsoft.com/office/drawing/2014/main" id="{7689851E-99D6-072A-A3D1-BAF0DFB62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886" y="1764000"/>
            <a:ext cx="1242114" cy="8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BE3B55D7-2209-9C54-1AC6-5D690E3A24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000" y="2934000"/>
            <a:ext cx="1260000" cy="81450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FE7B9E5B-0087-331D-4FA4-307098CA73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8889" y="1757650"/>
            <a:ext cx="1260000" cy="8145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1189D76F-BAD9-E32F-F9E7-8B2852C4F0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6000" y="1750900"/>
            <a:ext cx="1260000" cy="80815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14EC2DD-CBFA-6C69-8024-2F86849A85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3775" y="3033002"/>
            <a:ext cx="1610227" cy="71549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141FB4E9-7BB5-F2F4-026B-AB6ED6172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93" y="4258700"/>
            <a:ext cx="1632128" cy="715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72388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67F984-1D23-11C4-07CA-538AF6B9BD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90940A-27D4-B30D-F0FA-0F3845C84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5618" y="594000"/>
            <a:ext cx="6040763" cy="484750"/>
          </a:xfrm>
        </p:spPr>
        <p:txBody>
          <a:bodyPr>
            <a:noAutofit/>
          </a:bodyPr>
          <a:lstStyle/>
          <a:p>
            <a:pPr algn="ctr"/>
            <a:r>
              <a:rPr lang="es-MX" dirty="0"/>
              <a:t>Transpeninsular Mérida-Punta Venados</a:t>
            </a: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84F82E19-0616-6315-E341-F7D07B6770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571" y="1359000"/>
            <a:ext cx="9462855" cy="41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0335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62C77B-8D12-6B0A-8D86-526D31B854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0509B0-ED81-1BFF-13F7-718458579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5618" y="594000"/>
            <a:ext cx="6040763" cy="484750"/>
          </a:xfrm>
        </p:spPr>
        <p:txBody>
          <a:bodyPr>
            <a:noAutofit/>
          </a:bodyPr>
          <a:lstStyle/>
          <a:p>
            <a:pPr algn="ctr"/>
            <a:r>
              <a:rPr lang="es-MX" dirty="0"/>
              <a:t>Transpeninsular Mérida-Punta Venados</a:t>
            </a:r>
          </a:p>
        </p:txBody>
      </p:sp>
      <p:pic>
        <p:nvPicPr>
          <p:cNvPr id="5" name="Picture 3">
            <a:extLst>
              <a:ext uri="{FF2B5EF4-FFF2-40B4-BE49-F238E27FC236}">
                <a16:creationId xmlns:a16="http://schemas.microsoft.com/office/drawing/2014/main" id="{E8729A8E-55D0-1E44-07DE-2336D488E9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571" y="1359000"/>
            <a:ext cx="9462855" cy="41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928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50" fill="hold"/>
                                        <p:tgtEl>
                                          <p:spTgt spid="5"/>
                                        </p:tgtEl>
                                      </p:cBhvr>
                                      <p:by x="16000" y="16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8F03D7-64E3-C52D-8EBF-99782161A8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C97EE8-14E2-A30A-0C9C-8F729EF41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5618" y="594000"/>
            <a:ext cx="6040763" cy="484750"/>
          </a:xfrm>
        </p:spPr>
        <p:txBody>
          <a:bodyPr>
            <a:noAutofit/>
          </a:bodyPr>
          <a:lstStyle/>
          <a:p>
            <a:pPr algn="ctr"/>
            <a:r>
              <a:rPr lang="es-MX" dirty="0"/>
              <a:t>Transpeninsular Mérida-Punta Venados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BF1CC08-080A-42CA-0232-0D03D7864A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9510" y="3042100"/>
            <a:ext cx="1572976" cy="77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2431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3958 0 " pathEditMode="relative" rAng="0" ptsTypes="AA">
                                      <p:cBhvr>
                                        <p:cTn id="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7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D44028-928E-7BEE-83F2-3FF9770C71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5BDCD23A-7E05-188D-98D7-8B86469BD3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0335721"/>
              </p:ext>
            </p:extLst>
          </p:nvPr>
        </p:nvGraphicFramePr>
        <p:xfrm>
          <a:off x="336000" y="1224000"/>
          <a:ext cx="113400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5000">
                  <a:extLst>
                    <a:ext uri="{9D8B030D-6E8A-4147-A177-3AD203B41FA5}">
                      <a16:colId xmlns:a16="http://schemas.microsoft.com/office/drawing/2014/main" val="342384274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510168236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196383308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17325182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 de pasajeros</a:t>
                      </a:r>
                    </a:p>
                    <a:p>
                      <a:pPr algn="ctr"/>
                      <a:r>
                        <a:rPr lang="es-MX" sz="1200" dirty="0"/>
                        <a:t>en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pasajeros en derecho de vía concesionada a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pasajeros</a:t>
                      </a:r>
                    </a:p>
                    <a:p>
                      <a:pPr algn="ctr"/>
                      <a:r>
                        <a:rPr lang="es-MX" sz="1200" dirty="0"/>
                        <a:t>en nuevas vías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911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Chepe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Suburbano Buenavista-Cuautitlán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México-Querétaro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652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Tequila Express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Tren </a:t>
                      </a:r>
                      <a:r>
                        <a:rPr lang="es-MX" sz="1200" b="1" kern="1200" dirty="0" err="1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Expresso</a:t>
                      </a:r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de Guanajuato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Transpeninsular Mérida-P Venados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818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Turístico Puebla-Cholula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9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622940"/>
                  </a:ext>
                </a:extLst>
              </a:tr>
            </a:tbl>
          </a:graphicData>
        </a:graphic>
      </p:graphicFrame>
      <p:sp>
        <p:nvSpPr>
          <p:cNvPr id="3" name="Título 1">
            <a:extLst>
              <a:ext uri="{FF2B5EF4-FFF2-40B4-BE49-F238E27FC236}">
                <a16:creationId xmlns:a16="http://schemas.microsoft.com/office/drawing/2014/main" id="{FACC9C40-390F-B841-A57E-8C12158F4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6000" y="549000"/>
            <a:ext cx="7920000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Surgimiento de nuevos Servicios de Pasajeros</a:t>
            </a:r>
          </a:p>
        </p:txBody>
      </p:sp>
      <p:pic>
        <p:nvPicPr>
          <p:cNvPr id="9" name="Picture 2" descr="Turismo con chepe express">
            <a:extLst>
              <a:ext uri="{FF2B5EF4-FFF2-40B4-BE49-F238E27FC236}">
                <a16:creationId xmlns:a16="http://schemas.microsoft.com/office/drawing/2014/main" id="{26C91B95-6810-13A7-BC3E-F59C0F4D5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886" y="1764000"/>
            <a:ext cx="1242114" cy="8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CADA7DE3-61B7-E239-6A64-66F1D4AF2B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000" y="2934000"/>
            <a:ext cx="1260000" cy="81450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D1539536-B8A8-C412-FD76-A924FC2B4C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8889" y="1757650"/>
            <a:ext cx="1260000" cy="8145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BCBB42F2-C144-4D8E-D890-E6BADE5242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6000" y="1750900"/>
            <a:ext cx="1260000" cy="80815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8D2CC2B-E1D0-F8FA-8633-B22FDCA025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3775" y="3033002"/>
            <a:ext cx="1610227" cy="71549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1FC571DF-9403-0B70-F46E-18518441EE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93" y="4258700"/>
            <a:ext cx="1632128" cy="715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>
            <a:extLst>
              <a:ext uri="{FF2B5EF4-FFF2-40B4-BE49-F238E27FC236}">
                <a16:creationId xmlns:a16="http://schemas.microsoft.com/office/drawing/2014/main" id="{DA96B18F-D13F-4A4D-AF6B-6AE1D940D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9512" y="3033002"/>
            <a:ext cx="1572976" cy="77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04872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0F6CB9-62BE-5ECE-F09A-4A25D86F7C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AB710F-839C-ED11-5B87-3BF975A15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4" y="549000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El Insurgente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5013CD3-5DDE-3799-E52F-4F4E464B5F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9436" y="1381500"/>
            <a:ext cx="10053126" cy="409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26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7CFB40-5419-732D-0D53-5335DE9CE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428903-268A-0949-A451-F96981DA2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4" y="549000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El Insurgente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ABF4461-3DF0-DB7F-BC4B-8BD5F18A3A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9436" y="1381500"/>
            <a:ext cx="10053126" cy="409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51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50" fill="hold"/>
                                        <p:tgtEl>
                                          <p:spTgt spid="4"/>
                                        </p:tgtEl>
                                      </p:cBhvr>
                                      <p:by x="16000" y="16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1CA69A-6681-FF74-E67F-ADD0BF70EE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FD1BE6-5FC7-CC24-A8B7-5932886F1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4" y="549000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El Insurgente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6E8966C-C36E-EA81-5CD7-3AF92568BB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2249" y="3042100"/>
            <a:ext cx="1687502" cy="77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21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42 0 L 0.33958 0.1706 " pathEditMode="relative" rAng="0" ptsTypes="AA">
                                      <p:cBhvr>
                                        <p:cTn id="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44" y="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4ECD90-37A7-805E-7EE3-B63A5D1FA6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857F8AFE-233C-8762-D108-785263BC7E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8713159"/>
              </p:ext>
            </p:extLst>
          </p:nvPr>
        </p:nvGraphicFramePr>
        <p:xfrm>
          <a:off x="336000" y="1224000"/>
          <a:ext cx="113400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5000">
                  <a:extLst>
                    <a:ext uri="{9D8B030D-6E8A-4147-A177-3AD203B41FA5}">
                      <a16:colId xmlns:a16="http://schemas.microsoft.com/office/drawing/2014/main" val="342384274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510168236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196383308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17325182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 de pasajeros</a:t>
                      </a:r>
                    </a:p>
                    <a:p>
                      <a:pPr algn="ctr"/>
                      <a:r>
                        <a:rPr lang="es-MX" sz="1200" dirty="0"/>
                        <a:t>en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pasajeros en derecho de vía concesionada a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pasajeros</a:t>
                      </a:r>
                    </a:p>
                    <a:p>
                      <a:pPr algn="ctr"/>
                      <a:r>
                        <a:rPr lang="es-MX" sz="1200" dirty="0"/>
                        <a:t>en nuevas vías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911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Chepe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Suburbano Buenavista-Cuautitlán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México-Querétaro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652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Tequila Express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Tren </a:t>
                      </a:r>
                      <a:r>
                        <a:rPr lang="es-MX" sz="1200" b="1" kern="1200" dirty="0" err="1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Expresso</a:t>
                      </a:r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de Guanajuato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Transpeninsular Mérida-P Venados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818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Turístico Puebla-Cholula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México-Toluca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9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622940"/>
                  </a:ext>
                </a:extLst>
              </a:tr>
            </a:tbl>
          </a:graphicData>
        </a:graphic>
      </p:graphicFrame>
      <p:sp>
        <p:nvSpPr>
          <p:cNvPr id="3" name="Título 1">
            <a:extLst>
              <a:ext uri="{FF2B5EF4-FFF2-40B4-BE49-F238E27FC236}">
                <a16:creationId xmlns:a16="http://schemas.microsoft.com/office/drawing/2014/main" id="{7070CBF4-1666-A65A-9A1E-76E84A6747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6000" y="549000"/>
            <a:ext cx="7920000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Surgimiento de nuevos Servicios de Pasajeros</a:t>
            </a:r>
          </a:p>
        </p:txBody>
      </p:sp>
      <p:pic>
        <p:nvPicPr>
          <p:cNvPr id="9" name="Picture 2" descr="Turismo con chepe express">
            <a:extLst>
              <a:ext uri="{FF2B5EF4-FFF2-40B4-BE49-F238E27FC236}">
                <a16:creationId xmlns:a16="http://schemas.microsoft.com/office/drawing/2014/main" id="{4892AB70-63F3-0AB6-F36D-14BD1DD7F8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886" y="1764000"/>
            <a:ext cx="1242114" cy="8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CB2565B2-4ADF-6E71-CBCB-E7118F764F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000" y="2934000"/>
            <a:ext cx="1260000" cy="81450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972156C7-2028-EFEA-36D5-9BE99C6CC6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8889" y="1757650"/>
            <a:ext cx="1260000" cy="8145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D1D70C10-8B0C-7A10-11C3-A5FAF74528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6000" y="1750900"/>
            <a:ext cx="1260000" cy="808151"/>
          </a:xfrm>
          <a:prstGeom prst="rect">
            <a:avLst/>
          </a:prstGeom>
        </p:spPr>
      </p:pic>
      <p:pic>
        <p:nvPicPr>
          <p:cNvPr id="13" name="Picture 3">
            <a:extLst>
              <a:ext uri="{FF2B5EF4-FFF2-40B4-BE49-F238E27FC236}">
                <a16:creationId xmlns:a16="http://schemas.microsoft.com/office/drawing/2014/main" id="{90FD3858-FCD2-92D9-8A90-F5AFB9BAE6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9800" y="2920400"/>
            <a:ext cx="1260000" cy="827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A98118D-5C24-2F9A-E94D-F291195981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13775" y="3033002"/>
            <a:ext cx="1610227" cy="715499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2167DD61-21E9-3F1B-74A8-8F7D61588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93" y="4258700"/>
            <a:ext cx="1632128" cy="715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05BE1612-A1D3-438C-B08D-F07C45712BA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06049" y="4229549"/>
            <a:ext cx="1687502" cy="77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2608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094181-340A-F46F-5B10-ECE136CE82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63E49A-4B94-C8F8-2703-945708EA2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4" y="549000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Tren Maya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C5CD854-30C2-1380-B74C-B958A368C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64" y="1703814"/>
            <a:ext cx="11096669" cy="3450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767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1F71C2-9202-02D9-1591-DC619E584E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F3FA68-A5A6-CAC0-2C66-63B6A88AF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4" y="549000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Tren Maya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280DAA90-0672-B274-AC40-2423F0AD3E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64" y="1703814"/>
            <a:ext cx="11096669" cy="3450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796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5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7000" y="17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0E9598-DCD7-CEEE-FB9B-3723C5A89B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E0E14E-01B3-A7DD-1C32-7E478DA07E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4" y="549000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Tren Maya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41873CFC-606B-10A0-D090-C8D42D720C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2443" y="3131657"/>
            <a:ext cx="1827113" cy="594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920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2174 -0.1706 " pathEditMode="relative" rAng="0" ptsTypes="AA">
                                      <p:cBhvr>
                                        <p:cTn id="6" dur="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94" y="-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0A9A0B-798C-802E-037D-8E3E07D0A6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246A102D-3B24-2B39-9611-D4CC0C13AE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8762759"/>
              </p:ext>
            </p:extLst>
          </p:nvPr>
        </p:nvGraphicFramePr>
        <p:xfrm>
          <a:off x="336000" y="1224000"/>
          <a:ext cx="113400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5000">
                  <a:extLst>
                    <a:ext uri="{9D8B030D-6E8A-4147-A177-3AD203B41FA5}">
                      <a16:colId xmlns:a16="http://schemas.microsoft.com/office/drawing/2014/main" val="342384274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510168236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196383308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17325182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 de pasajeros</a:t>
                      </a:r>
                    </a:p>
                    <a:p>
                      <a:pPr algn="ctr"/>
                      <a:r>
                        <a:rPr lang="es-MX" sz="1200" dirty="0"/>
                        <a:t>en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carga</a:t>
                      </a:r>
                    </a:p>
                    <a:p>
                      <a:pPr algn="ctr"/>
                      <a:r>
                        <a:rPr lang="es-MX" sz="1200" dirty="0"/>
                        <a:t>en vías de pasajeros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pasajeros en derecho de vía concesionada a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pasajeros</a:t>
                      </a:r>
                    </a:p>
                    <a:p>
                      <a:pPr algn="ctr"/>
                      <a:r>
                        <a:rPr lang="es-MX" sz="1200" dirty="0"/>
                        <a:t>en nuevas vías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911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Chepe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Tren Maya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Suburbano Buenavista-Cuautitlán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México-Querétaro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652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Tequila Express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Tren </a:t>
                      </a:r>
                      <a:r>
                        <a:rPr lang="es-MX" sz="1200" b="1" kern="1200" dirty="0" err="1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Expresso</a:t>
                      </a:r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de Guanajuato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Transpeninsular Mérida-P Venados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818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Turístico Puebla-Cholula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México-Toluca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9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622940"/>
                  </a:ext>
                </a:extLst>
              </a:tr>
            </a:tbl>
          </a:graphicData>
        </a:graphic>
      </p:graphicFrame>
      <p:sp>
        <p:nvSpPr>
          <p:cNvPr id="3" name="Título 1">
            <a:extLst>
              <a:ext uri="{FF2B5EF4-FFF2-40B4-BE49-F238E27FC236}">
                <a16:creationId xmlns:a16="http://schemas.microsoft.com/office/drawing/2014/main" id="{EF466516-E4A5-3FBA-5763-78C801D62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6000" y="549000"/>
            <a:ext cx="7920000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Surgimiento de nuevos Servicios de Pasajeros</a:t>
            </a:r>
          </a:p>
        </p:txBody>
      </p:sp>
      <p:pic>
        <p:nvPicPr>
          <p:cNvPr id="9" name="Picture 2" descr="Turismo con chepe express">
            <a:extLst>
              <a:ext uri="{FF2B5EF4-FFF2-40B4-BE49-F238E27FC236}">
                <a16:creationId xmlns:a16="http://schemas.microsoft.com/office/drawing/2014/main" id="{CB4E4423-D22A-B641-B752-B5125C6CB8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886" y="1764000"/>
            <a:ext cx="1242114" cy="8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17AF72D9-7706-1236-0555-CFD85F51C5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000" y="2934000"/>
            <a:ext cx="1260000" cy="81450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92DDA1C-2BA0-B037-05AF-5C4DB925D0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8889" y="1757650"/>
            <a:ext cx="1260000" cy="8145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9A65C959-652B-F4A8-FFEB-0CD0C1C59A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6000" y="1750900"/>
            <a:ext cx="1260000" cy="808151"/>
          </a:xfrm>
          <a:prstGeom prst="rect">
            <a:avLst/>
          </a:prstGeom>
        </p:spPr>
      </p:pic>
      <p:pic>
        <p:nvPicPr>
          <p:cNvPr id="13" name="Picture 3">
            <a:extLst>
              <a:ext uri="{FF2B5EF4-FFF2-40B4-BE49-F238E27FC236}">
                <a16:creationId xmlns:a16="http://schemas.microsoft.com/office/drawing/2014/main" id="{B8F804F0-BB70-19D0-11E0-3434DB5C0B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9800" y="2920400"/>
            <a:ext cx="1260000" cy="827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008748D-A342-A880-EDBF-5DF77FEE51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71000" y="4223899"/>
            <a:ext cx="1687502" cy="7738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189DCBE-E2E9-9268-3FE1-1EA1F5A353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13775" y="3033002"/>
            <a:ext cx="1610227" cy="715499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8A3D3420-8970-03F8-CCC5-9670F2B158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93" y="4258700"/>
            <a:ext cx="1632128" cy="715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B4D946D5-2B4A-9ACC-45E3-58CFE7948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688" y="1945315"/>
            <a:ext cx="1827113" cy="594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07842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8D26C3-F63D-20CD-ADA7-DB29D49F6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BCBF11-B391-29AE-EA76-63A9F4A58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5236" y="356750"/>
            <a:ext cx="4701526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Línea 4 Tren Ligero Guadalajara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58F0E00-1351-0DEE-7715-92BD89DD1A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9675" y="841500"/>
            <a:ext cx="8891325" cy="517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936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90CF63-83A0-D0C4-501A-B1C47DCCD1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9A1C4BB-DD23-BA2B-88E9-4AFADADFE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5236" y="356750"/>
            <a:ext cx="4701526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Línea 4 Tren Ligero Guadalajara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A0D50D0-2249-4C78-C92C-FDC9F66318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9675" y="841500"/>
            <a:ext cx="8891325" cy="517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57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50" fill="hold"/>
                                        <p:tgtEl>
                                          <p:spTgt spid="4"/>
                                        </p:tgtEl>
                                      </p:cBhvr>
                                      <p:by x="14000" y="14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362031-5510-6C2C-F454-07BD0D0098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6E989C9-F078-79B3-F267-991737C7A5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5999" y="3021749"/>
            <a:ext cx="1260000" cy="814501"/>
          </a:xfrm>
          <a:prstGeom prst="rect">
            <a:avLst/>
          </a:prstGeom>
        </p:spPr>
      </p:pic>
      <p:sp>
        <p:nvSpPr>
          <p:cNvPr id="7" name="Título 1">
            <a:extLst>
              <a:ext uri="{FF2B5EF4-FFF2-40B4-BE49-F238E27FC236}">
                <a16:creationId xmlns:a16="http://schemas.microsoft.com/office/drawing/2014/main" id="{5B0C6AE3-125E-A771-0419-71A4FE151704}"/>
              </a:ext>
            </a:extLst>
          </p:cNvPr>
          <p:cNvSpPr txBox="1">
            <a:spLocks/>
          </p:cNvSpPr>
          <p:nvPr/>
        </p:nvSpPr>
        <p:spPr>
          <a:xfrm>
            <a:off x="3745236" y="356750"/>
            <a:ext cx="4701526" cy="4847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/>
              <a:t>Línea 4 Tren Ligero Guadalajara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17639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0703 0.1706 " pathEditMode="relative" rAng="0" ptsTypes="AA">
                                      <p:cBhvr>
                                        <p:cTn id="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52" y="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3E8DE7-49BD-110F-5BB3-232E3BAEE7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1D974C35-B316-EE8E-4CA5-EA6B5699E9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034880"/>
              </p:ext>
            </p:extLst>
          </p:nvPr>
        </p:nvGraphicFramePr>
        <p:xfrm>
          <a:off x="336000" y="1224000"/>
          <a:ext cx="113400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5000">
                  <a:extLst>
                    <a:ext uri="{9D8B030D-6E8A-4147-A177-3AD203B41FA5}">
                      <a16:colId xmlns:a16="http://schemas.microsoft.com/office/drawing/2014/main" val="342384274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510168236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196383308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17325182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 de pasajeros</a:t>
                      </a:r>
                    </a:p>
                    <a:p>
                      <a:pPr algn="ctr"/>
                      <a:r>
                        <a:rPr lang="es-MX" sz="1200" dirty="0"/>
                        <a:t>en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carga</a:t>
                      </a:r>
                    </a:p>
                    <a:p>
                      <a:pPr algn="ctr"/>
                      <a:r>
                        <a:rPr lang="es-MX" sz="1200" dirty="0"/>
                        <a:t>en vías de pasajeros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pasajeros en derecho de vía concesionada a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pasajeros</a:t>
                      </a:r>
                    </a:p>
                    <a:p>
                      <a:pPr algn="ctr"/>
                      <a:r>
                        <a:rPr lang="es-MX" sz="1200" dirty="0"/>
                        <a:t>en nuevas vías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911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Chepe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Tren Maya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Suburbano Buenavista-Cuautitlán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México-Querétaro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652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Tequila Express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Tren </a:t>
                      </a:r>
                      <a:r>
                        <a:rPr lang="es-MX" sz="1200" b="1" kern="1200" dirty="0" err="1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Expresso</a:t>
                      </a:r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de Guanajuato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Transpeninsular Mérida-P Venados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818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Turístico Puebla-Cholula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Línea 4 Tren Ligero Guadalajara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México-Toluca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9597"/>
                  </a:ext>
                </a:extLst>
              </a:tr>
              <a:tr h="28876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622940"/>
                  </a:ext>
                </a:extLst>
              </a:tr>
            </a:tbl>
          </a:graphicData>
        </a:graphic>
      </p:graphicFrame>
      <p:sp>
        <p:nvSpPr>
          <p:cNvPr id="3" name="Título 1">
            <a:extLst>
              <a:ext uri="{FF2B5EF4-FFF2-40B4-BE49-F238E27FC236}">
                <a16:creationId xmlns:a16="http://schemas.microsoft.com/office/drawing/2014/main" id="{FC72F80C-640A-5760-CDDD-4831DF7BA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6000" y="549000"/>
            <a:ext cx="7920000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Surgimiento de nuevos Servicios de Pasajeros</a:t>
            </a:r>
          </a:p>
        </p:txBody>
      </p:sp>
      <p:pic>
        <p:nvPicPr>
          <p:cNvPr id="9" name="Picture 2" descr="Turismo con chepe express">
            <a:extLst>
              <a:ext uri="{FF2B5EF4-FFF2-40B4-BE49-F238E27FC236}">
                <a16:creationId xmlns:a16="http://schemas.microsoft.com/office/drawing/2014/main" id="{32ED9303-FF17-4191-A8E6-7F87ED5F43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886" y="1764000"/>
            <a:ext cx="1242114" cy="8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5D8D9332-13F6-86BC-65CA-668A827D13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000" y="2934000"/>
            <a:ext cx="1260000" cy="81450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07F58B23-D8D5-F8BE-356B-5F55356FB2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8889" y="1757650"/>
            <a:ext cx="1260000" cy="8145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A285C16F-91FD-570D-DDD2-E2DC6CB395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6000" y="1750900"/>
            <a:ext cx="1260000" cy="808151"/>
          </a:xfrm>
          <a:prstGeom prst="rect">
            <a:avLst/>
          </a:prstGeom>
        </p:spPr>
      </p:pic>
      <p:pic>
        <p:nvPicPr>
          <p:cNvPr id="13" name="Picture 3">
            <a:extLst>
              <a:ext uri="{FF2B5EF4-FFF2-40B4-BE49-F238E27FC236}">
                <a16:creationId xmlns:a16="http://schemas.microsoft.com/office/drawing/2014/main" id="{6E2BA278-C482-A97A-8E32-215864C00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9800" y="2920400"/>
            <a:ext cx="1260000" cy="827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>
            <a:extLst>
              <a:ext uri="{FF2B5EF4-FFF2-40B4-BE49-F238E27FC236}">
                <a16:creationId xmlns:a16="http://schemas.microsoft.com/office/drawing/2014/main" id="{7BA7F181-5543-D94D-3BB5-90C7FFA067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000" y="1769300"/>
            <a:ext cx="1755000" cy="715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65128A6-8FE4-7830-1C06-F565E620DC0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71000" y="4223899"/>
            <a:ext cx="1687502" cy="7738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F88E190E-DEF5-0608-5434-74275FCA64C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13775" y="3033002"/>
            <a:ext cx="1610227" cy="715499"/>
          </a:xfrm>
          <a:prstGeom prst="rect">
            <a:avLst/>
          </a:prstGeom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1C64A11E-725C-7A98-0D52-A8D1F8A72C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93" y="4258700"/>
            <a:ext cx="1632128" cy="715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0E9797D2-2D13-71AD-9B4F-21A565DF665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88889" y="4203548"/>
            <a:ext cx="1260000" cy="814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35387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1A56FA-792F-97A5-1AB0-5C9064ECE6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BF1B4CF-9983-1A07-C9F2-08F96A5CC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2" y="359734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Tren Interoceánico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22BBF826-C307-F4BC-C1E7-8A08713DC8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05" b="11443"/>
          <a:stretch>
            <a:fillRect/>
          </a:stretch>
        </p:blipFill>
        <p:spPr bwMode="auto">
          <a:xfrm>
            <a:off x="2757967" y="819000"/>
            <a:ext cx="6668033" cy="51875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4295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05784-9419-BBE9-B842-A889F248EE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C79901-1305-C2A3-7455-D16D5E73D3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2" y="359734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Tren Interoceánico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670C473-37AA-0185-3664-CBFC84B201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05" b="11443"/>
          <a:stretch>
            <a:fillRect/>
          </a:stretch>
        </p:blipFill>
        <p:spPr bwMode="auto">
          <a:xfrm>
            <a:off x="2757967" y="819000"/>
            <a:ext cx="6668033" cy="51875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57092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50" fill="hold"/>
                                        <p:tgtEl>
                                          <p:spTgt spid="3"/>
                                        </p:tgtEl>
                                      </p:cBhvr>
                                      <p:by x="16000" y="16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A005C8-5ED9-0CDB-F647-8A4CCBCCF4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574ADD8-A82D-B68C-6ADD-C48FB8A74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05" b="11443"/>
          <a:stretch>
            <a:fillRect/>
          </a:stretch>
        </p:blipFill>
        <p:spPr bwMode="auto">
          <a:xfrm>
            <a:off x="5545273" y="3002186"/>
            <a:ext cx="1090952" cy="85362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06151F30-C59E-0A7F-A4F6-97D82BC31BFF}"/>
              </a:ext>
            </a:extLst>
          </p:cNvPr>
          <p:cNvSpPr txBox="1">
            <a:spLocks/>
          </p:cNvSpPr>
          <p:nvPr/>
        </p:nvSpPr>
        <p:spPr>
          <a:xfrm>
            <a:off x="4364472" y="359734"/>
            <a:ext cx="3463051" cy="4847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/>
              <a:t>Tren Interoceánico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37758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0.00324 L -0.35013 0.3412 " pathEditMode="relative" rAng="0" ptsTypes="AA">
                                      <p:cBhvr>
                                        <p:cTn id="6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13" y="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09CA91-EE41-F3E3-E95C-9B6AFA5371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9AB8BF6B-B9F4-57C8-F3D0-B443E7E561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8749006"/>
              </p:ext>
            </p:extLst>
          </p:nvPr>
        </p:nvGraphicFramePr>
        <p:xfrm>
          <a:off x="336000" y="1224000"/>
          <a:ext cx="113400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5000">
                  <a:extLst>
                    <a:ext uri="{9D8B030D-6E8A-4147-A177-3AD203B41FA5}">
                      <a16:colId xmlns:a16="http://schemas.microsoft.com/office/drawing/2014/main" val="342384274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510168236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196383308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17325182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 de pasajeros</a:t>
                      </a:r>
                    </a:p>
                    <a:p>
                      <a:pPr algn="ctr"/>
                      <a:r>
                        <a:rPr lang="es-MX" sz="1200" dirty="0"/>
                        <a:t>en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carga</a:t>
                      </a:r>
                    </a:p>
                    <a:p>
                      <a:pPr algn="ctr"/>
                      <a:r>
                        <a:rPr lang="es-MX" sz="1200" dirty="0"/>
                        <a:t>en vías de pasajeros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pasajeros en derecho de vía concesionada a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pasajeros</a:t>
                      </a:r>
                    </a:p>
                    <a:p>
                      <a:pPr algn="ctr"/>
                      <a:r>
                        <a:rPr lang="es-MX" sz="1200" dirty="0"/>
                        <a:t>en nuevas vías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911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Chepe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Tren Maya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Suburbano Buenavista-Cuautitlán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México-Querétaro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652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Tequila Express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Tren </a:t>
                      </a:r>
                      <a:r>
                        <a:rPr lang="es-MX" sz="1200" b="1" kern="1200" dirty="0" err="1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Expresso</a:t>
                      </a:r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de Guanajuato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Transpeninsular Mérida-P Venados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818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Turístico Puebla-Cholula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Línea 4 Tren Ligero Guadalajara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México-Toluca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9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Tren Interoceánico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622940"/>
                  </a:ext>
                </a:extLst>
              </a:tr>
            </a:tbl>
          </a:graphicData>
        </a:graphic>
      </p:graphicFrame>
      <p:sp>
        <p:nvSpPr>
          <p:cNvPr id="3" name="Título 1">
            <a:extLst>
              <a:ext uri="{FF2B5EF4-FFF2-40B4-BE49-F238E27FC236}">
                <a16:creationId xmlns:a16="http://schemas.microsoft.com/office/drawing/2014/main" id="{C6C8D62C-9D56-1E47-65BD-96024C6BE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6000" y="549000"/>
            <a:ext cx="7920000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Surgimiento de nuevos Servicios de Pasajeros</a:t>
            </a:r>
          </a:p>
        </p:txBody>
      </p:sp>
      <p:pic>
        <p:nvPicPr>
          <p:cNvPr id="9" name="Picture 2" descr="Turismo con chepe express">
            <a:extLst>
              <a:ext uri="{FF2B5EF4-FFF2-40B4-BE49-F238E27FC236}">
                <a16:creationId xmlns:a16="http://schemas.microsoft.com/office/drawing/2014/main" id="{E6BFE42C-EDD5-3CAA-1E01-E6E0145859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886" y="1764000"/>
            <a:ext cx="1242114" cy="8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E826F0DD-C755-4D60-072F-6B6AF048A4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000" y="2934000"/>
            <a:ext cx="1260000" cy="81450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AEC7DD7-21BF-3166-288C-EE38122851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8889" y="1757650"/>
            <a:ext cx="1260000" cy="8145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D160AE2A-003B-E698-F2EB-C2B4450292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06000" y="1750900"/>
            <a:ext cx="1260000" cy="808151"/>
          </a:xfrm>
          <a:prstGeom prst="rect">
            <a:avLst/>
          </a:prstGeom>
        </p:spPr>
      </p:pic>
      <p:pic>
        <p:nvPicPr>
          <p:cNvPr id="13" name="Picture 3">
            <a:extLst>
              <a:ext uri="{FF2B5EF4-FFF2-40B4-BE49-F238E27FC236}">
                <a16:creationId xmlns:a16="http://schemas.microsoft.com/office/drawing/2014/main" id="{E605F809-7DCF-C337-94DA-B8A3BB09E9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9800" y="2920400"/>
            <a:ext cx="1260000" cy="827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>
            <a:extLst>
              <a:ext uri="{FF2B5EF4-FFF2-40B4-BE49-F238E27FC236}">
                <a16:creationId xmlns:a16="http://schemas.microsoft.com/office/drawing/2014/main" id="{8A8B1B0E-881B-0D19-8D80-6B5EE305F0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000" y="1769300"/>
            <a:ext cx="1755000" cy="715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292BD42-2347-8B0B-87D8-8EA72419AC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71000" y="4223899"/>
            <a:ext cx="1687502" cy="7738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448F02B-0EE8-1F97-0E49-E15B8C10525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88889" y="4165248"/>
            <a:ext cx="1260000" cy="81450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39233AC-4F88-B04C-76FE-6C4E70EC623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13775" y="3033002"/>
            <a:ext cx="1610227" cy="715499"/>
          </a:xfrm>
          <a:prstGeom prst="rect">
            <a:avLst/>
          </a:prstGeom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91C851EB-DD42-FDD5-58DC-9322BA5D02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93" y="4258700"/>
            <a:ext cx="1632128" cy="715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FE8BB9F3-082D-FA0C-2882-166978B08F2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05" b="11443"/>
          <a:stretch>
            <a:fillRect/>
          </a:stretch>
        </p:blipFill>
        <p:spPr bwMode="auto">
          <a:xfrm>
            <a:off x="1284467" y="5333388"/>
            <a:ext cx="1090952" cy="8536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573652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AF2AE-DD6D-654B-19CF-233269D02D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70397426-DFD6-4E90-65F8-35ED9B02F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4" y="289250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Lechería-AIFA</a:t>
            </a:r>
          </a:p>
        </p:txBody>
      </p:sp>
      <p:pic>
        <p:nvPicPr>
          <p:cNvPr id="6" name="Imagen 5" descr="Una estación de tren&#10;&#10;El contenido generado por IA puede ser incorrecto.">
            <a:extLst>
              <a:ext uri="{FF2B5EF4-FFF2-40B4-BE49-F238E27FC236}">
                <a16:creationId xmlns:a16="http://schemas.microsoft.com/office/drawing/2014/main" id="{5A0E8B0E-70D5-F28F-A4F1-D6159716E3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499" y="745875"/>
            <a:ext cx="7155000" cy="536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6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56934F-F6B1-22E3-A60F-E76BD46826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577A816D-09EF-32B5-C300-4FB1FC8FC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474" y="289250"/>
            <a:ext cx="3463051" cy="484750"/>
          </a:xfrm>
        </p:spPr>
        <p:txBody>
          <a:bodyPr/>
          <a:lstStyle/>
          <a:p>
            <a:pPr algn="ctr"/>
            <a:r>
              <a:rPr lang="es-MX" dirty="0"/>
              <a:t>Lechería-AIFA</a:t>
            </a:r>
          </a:p>
        </p:txBody>
      </p:sp>
      <p:pic>
        <p:nvPicPr>
          <p:cNvPr id="6" name="Imagen 5" descr="Una estación de tren&#10;&#10;El contenido generado por IA puede ser incorrecto.">
            <a:extLst>
              <a:ext uri="{FF2B5EF4-FFF2-40B4-BE49-F238E27FC236}">
                <a16:creationId xmlns:a16="http://schemas.microsoft.com/office/drawing/2014/main" id="{23467284-F5D1-B73F-6251-27478617B0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8499" y="745875"/>
            <a:ext cx="7155000" cy="536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541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7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" y="1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1ED2F1-8A28-B9F4-F1C0-CAFC174E7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>
            <a:extLst>
              <a:ext uri="{FF2B5EF4-FFF2-40B4-BE49-F238E27FC236}">
                <a16:creationId xmlns:a16="http://schemas.microsoft.com/office/drawing/2014/main" id="{08915585-A25A-2820-DC70-466E931EDCB4}"/>
              </a:ext>
            </a:extLst>
          </p:cNvPr>
          <p:cNvSpPr txBox="1">
            <a:spLocks/>
          </p:cNvSpPr>
          <p:nvPr/>
        </p:nvSpPr>
        <p:spPr>
          <a:xfrm>
            <a:off x="4364474" y="289250"/>
            <a:ext cx="3463051" cy="4847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/>
              <a:t>Lechería-AIFA</a:t>
            </a:r>
            <a:endParaRPr lang="es-MX" dirty="0"/>
          </a:p>
        </p:txBody>
      </p:sp>
      <p:pic>
        <p:nvPicPr>
          <p:cNvPr id="5" name="Imagen 4" descr="Una estación de tren&#10;&#10;El contenido generado por IA puede ser incorrecto.">
            <a:extLst>
              <a:ext uri="{FF2B5EF4-FFF2-40B4-BE49-F238E27FC236}">
                <a16:creationId xmlns:a16="http://schemas.microsoft.com/office/drawing/2014/main" id="{DFE35BE8-38F7-F787-0089-2653413F37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3179" y="2975005"/>
            <a:ext cx="1285642" cy="90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750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 0 L 0.11068 0.33472 " pathEditMode="relative" rAng="0" ptsTypes="AA">
                                      <p:cBhvr>
                                        <p:cTn id="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99" y="1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FD9A06-4B4B-0429-9ACF-FDD60FE141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78289656-ED30-BB64-2A82-27FE83286E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3103403"/>
              </p:ext>
            </p:extLst>
          </p:nvPr>
        </p:nvGraphicFramePr>
        <p:xfrm>
          <a:off x="336000" y="1224000"/>
          <a:ext cx="113400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5000">
                  <a:extLst>
                    <a:ext uri="{9D8B030D-6E8A-4147-A177-3AD203B41FA5}">
                      <a16:colId xmlns:a16="http://schemas.microsoft.com/office/drawing/2014/main" val="342384274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510168236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196383308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17325182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 de pasajeros</a:t>
                      </a:r>
                    </a:p>
                    <a:p>
                      <a:pPr algn="ctr"/>
                      <a:r>
                        <a:rPr lang="es-MX" sz="1200" dirty="0"/>
                        <a:t>en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carga</a:t>
                      </a:r>
                    </a:p>
                    <a:p>
                      <a:pPr algn="ctr"/>
                      <a:r>
                        <a:rPr lang="es-MX" sz="1200" dirty="0"/>
                        <a:t>en vías de pasajeros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pasajeros en derecho de vía concesionada a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pasajeros</a:t>
                      </a:r>
                    </a:p>
                    <a:p>
                      <a:pPr algn="ctr"/>
                      <a:r>
                        <a:rPr lang="es-MX" sz="1200" dirty="0"/>
                        <a:t>en nuevas vías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911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Chepe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Tren Maya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Suburbano Buenavista-Cuautitlán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México-Querétaro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652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Tequila Express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Tren </a:t>
                      </a:r>
                      <a:r>
                        <a:rPr lang="es-MX" sz="1200" b="1" kern="1200" dirty="0" err="1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Expresso</a:t>
                      </a:r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de Guanajuato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Transpeninsular Mérida-P Venados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818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Turístico Puebla-Cholula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Línea 4 Tren Ligero Guadalajara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México-Toluca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9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Tren Interoceánico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Lechería-AIFA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622940"/>
                  </a:ext>
                </a:extLst>
              </a:tr>
            </a:tbl>
          </a:graphicData>
        </a:graphic>
      </p:graphicFrame>
      <p:sp>
        <p:nvSpPr>
          <p:cNvPr id="3" name="Título 1">
            <a:extLst>
              <a:ext uri="{FF2B5EF4-FFF2-40B4-BE49-F238E27FC236}">
                <a16:creationId xmlns:a16="http://schemas.microsoft.com/office/drawing/2014/main" id="{882A5668-E611-E09F-1861-6781DA4723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6000" y="549000"/>
            <a:ext cx="7920000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Surgimiento de nuevos Servicios de Pasajeros</a:t>
            </a:r>
          </a:p>
        </p:txBody>
      </p:sp>
      <p:pic>
        <p:nvPicPr>
          <p:cNvPr id="9" name="Picture 2" descr="Turismo con chepe express">
            <a:extLst>
              <a:ext uri="{FF2B5EF4-FFF2-40B4-BE49-F238E27FC236}">
                <a16:creationId xmlns:a16="http://schemas.microsoft.com/office/drawing/2014/main" id="{37AA7A9A-ABB5-D086-DBBA-500362074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886" y="1764000"/>
            <a:ext cx="1242114" cy="814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Marcador de contenido 3">
            <a:extLst>
              <a:ext uri="{FF2B5EF4-FFF2-40B4-BE49-F238E27FC236}">
                <a16:creationId xmlns:a16="http://schemas.microsoft.com/office/drawing/2014/main" id="{8071B17D-231A-D463-8D40-788AE1EDA5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1000" y="2934000"/>
            <a:ext cx="1260000" cy="81450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8A61BAC7-D2A4-46A8-A640-0FDE1D1834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8889" y="1757650"/>
            <a:ext cx="1260000" cy="81450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9197530B-4D3A-BA84-040A-337FA7490F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8889" y="4142398"/>
            <a:ext cx="1260000" cy="8145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7289CF11-3A50-A1E1-B5AE-21C1CDFC0F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06000" y="1750900"/>
            <a:ext cx="1260000" cy="808151"/>
          </a:xfrm>
          <a:prstGeom prst="rect">
            <a:avLst/>
          </a:prstGeom>
        </p:spPr>
      </p:pic>
      <p:pic>
        <p:nvPicPr>
          <p:cNvPr id="13" name="Picture 3">
            <a:extLst>
              <a:ext uri="{FF2B5EF4-FFF2-40B4-BE49-F238E27FC236}">
                <a16:creationId xmlns:a16="http://schemas.microsoft.com/office/drawing/2014/main" id="{397DEF33-EB05-7B00-A690-EE6444F9C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9800" y="2920400"/>
            <a:ext cx="1260000" cy="827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EC386079-DDFC-8B41-2F58-5CB8EFCB911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05" b="11443"/>
          <a:stretch>
            <a:fillRect/>
          </a:stretch>
        </p:blipFill>
        <p:spPr bwMode="auto">
          <a:xfrm>
            <a:off x="1210550" y="5329588"/>
            <a:ext cx="1222564" cy="8487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2">
            <a:extLst>
              <a:ext uri="{FF2B5EF4-FFF2-40B4-BE49-F238E27FC236}">
                <a16:creationId xmlns:a16="http://schemas.microsoft.com/office/drawing/2014/main" id="{5BA8DE1E-F4A2-5A82-12DA-4181BAFD4E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000" y="1769300"/>
            <a:ext cx="1755000" cy="715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4D62599-76C7-DBEB-F223-B1CA7510401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13775" y="3033002"/>
            <a:ext cx="1610227" cy="715499"/>
          </a:xfrm>
          <a:prstGeom prst="rect">
            <a:avLst/>
          </a:prstGeom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3C62DC00-E311-3AA4-EF66-8C21515FC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993" y="4258700"/>
            <a:ext cx="1632128" cy="715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31C98C6E-5106-636B-8347-D8A2791F042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471000" y="4223899"/>
            <a:ext cx="1687502" cy="773800"/>
          </a:xfrm>
          <a:prstGeom prst="rect">
            <a:avLst/>
          </a:prstGeom>
        </p:spPr>
      </p:pic>
      <p:pic>
        <p:nvPicPr>
          <p:cNvPr id="21" name="Imagen 20" descr="Una estación de tren&#10;&#10;El contenido generado por IA puede ser incorrecto.">
            <a:extLst>
              <a:ext uri="{FF2B5EF4-FFF2-40B4-BE49-F238E27FC236}">
                <a16:creationId xmlns:a16="http://schemas.microsoft.com/office/drawing/2014/main" id="{FB7B7F7B-12EC-D1CF-AB91-6400E36A97C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3247" y="5281077"/>
            <a:ext cx="1285642" cy="90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15932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527972-0247-C1B7-2957-8D948BDC97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1AFBEF73-99A3-3506-3AFB-305941879B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991728"/>
              </p:ext>
            </p:extLst>
          </p:nvPr>
        </p:nvGraphicFramePr>
        <p:xfrm>
          <a:off x="336000" y="1224000"/>
          <a:ext cx="11340000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5000">
                  <a:extLst>
                    <a:ext uri="{9D8B030D-6E8A-4147-A177-3AD203B41FA5}">
                      <a16:colId xmlns:a16="http://schemas.microsoft.com/office/drawing/2014/main" val="342384274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510168236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2196383308"/>
                    </a:ext>
                  </a:extLst>
                </a:gridCol>
                <a:gridCol w="2835000">
                  <a:extLst>
                    <a:ext uri="{9D8B030D-6E8A-4147-A177-3AD203B41FA5}">
                      <a16:colId xmlns:a16="http://schemas.microsoft.com/office/drawing/2014/main" val="17325182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 de pasajeros</a:t>
                      </a:r>
                    </a:p>
                    <a:p>
                      <a:pPr algn="ctr"/>
                      <a:r>
                        <a:rPr lang="es-MX" sz="1200" dirty="0"/>
                        <a:t>en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carga</a:t>
                      </a:r>
                    </a:p>
                    <a:p>
                      <a:pPr algn="ctr"/>
                      <a:r>
                        <a:rPr lang="es-MX" sz="1200" dirty="0"/>
                        <a:t>en vías de pasajeros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pasajeros en derecho de vía concesionada a vías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200" dirty="0"/>
                        <a:t>Servicios de pasajeros</a:t>
                      </a:r>
                    </a:p>
                    <a:p>
                      <a:pPr algn="ctr"/>
                      <a:r>
                        <a:rPr lang="es-MX" sz="1200" dirty="0"/>
                        <a:t>en nuevas vías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911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Velocidad restringida </a:t>
                      </a: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por el diseño geométrico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Tonelajes restringidos por el diseño geométrico y vía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36526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Reducción de la capacidad</a:t>
                      </a: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de trenes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Restricción de horarios </a:t>
                      </a: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a trenes de carga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Limita capacidad de crecimiento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01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Riesgo en conexiones de vía</a:t>
                      </a: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(cambios)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Limitación a desarrollo a industrias</a:t>
                      </a: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Limitación de conectividad a industrias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79787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Restricción de gálibo vertical (</a:t>
                      </a:r>
                      <a:r>
                        <a:rPr lang="es-MX" sz="1200" b="1" kern="1200" dirty="0" err="1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caternaria</a:t>
                      </a:r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de electrificación)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Restricciones del gálibo horizontal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4351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No requiere derecho de vía</a:t>
                      </a: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(reducción de costos y tiempos)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Requiere derecho de vía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8182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Menor impacto ambiental y social</a:t>
                      </a: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que vías en nuevos trazos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Impactos ambientales y sociales</a:t>
                      </a:r>
                    </a:p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859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ERTMS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Territorio obscuro</a:t>
                      </a: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CTC / PTC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516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Contraprestación</a:t>
                      </a: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(reducción de la capacidad)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Contraprestación</a:t>
                      </a:r>
                    </a:p>
                    <a:p>
                      <a:pPr marL="0" algn="ctr" defTabSz="914400" rtl="0" eaLnBrk="1" latinLnBrk="0" hangingPunct="1"/>
                      <a:r>
                        <a:rPr lang="es-MX" sz="1200" b="1" kern="1200" dirty="0">
                          <a:solidFill>
                            <a:schemeClr val="tx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(deterioro de la infraestructura)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s-MX" sz="1200" b="1" kern="1200" dirty="0">
                        <a:solidFill>
                          <a:schemeClr val="tx1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622940"/>
                  </a:ext>
                </a:extLst>
              </a:tr>
            </a:tbl>
          </a:graphicData>
        </a:graphic>
      </p:graphicFrame>
      <p:sp>
        <p:nvSpPr>
          <p:cNvPr id="3" name="Título 1">
            <a:extLst>
              <a:ext uri="{FF2B5EF4-FFF2-40B4-BE49-F238E27FC236}">
                <a16:creationId xmlns:a16="http://schemas.microsoft.com/office/drawing/2014/main" id="{28527880-2FAD-F948-181F-4F1C21764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6000" y="549000"/>
            <a:ext cx="7920000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Surgimiento de nuevos Servicios de Pasajeros</a:t>
            </a:r>
          </a:p>
        </p:txBody>
      </p:sp>
    </p:spTree>
    <p:extLst>
      <p:ext uri="{BB962C8B-B14F-4D97-AF65-F5344CB8AC3E}">
        <p14:creationId xmlns:p14="http://schemas.microsoft.com/office/powerpoint/2010/main" val="150926597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15AF87-CC8A-8A6C-823B-658802232B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055316-6E88-4FE7-E180-43105193F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6000" y="549000"/>
            <a:ext cx="7920000" cy="484750"/>
          </a:xfrm>
        </p:spPr>
        <p:txBody>
          <a:bodyPr>
            <a:normAutofit/>
          </a:bodyPr>
          <a:lstStyle/>
          <a:p>
            <a:pPr algn="ctr"/>
            <a:r>
              <a:rPr lang="es-MX" dirty="0"/>
              <a:t>Modelo seleccionado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6054524-DCD5-3A95-C0D2-B539AACC20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4794" y="1901464"/>
            <a:ext cx="7422412" cy="4230000"/>
          </a:xfrm>
          <a:prstGeom prst="rect">
            <a:avLst/>
          </a:prstGeom>
          <a:noFill/>
        </p:spPr>
      </p:pic>
      <p:sp>
        <p:nvSpPr>
          <p:cNvPr id="9" name="Título 1">
            <a:extLst>
              <a:ext uri="{FF2B5EF4-FFF2-40B4-BE49-F238E27FC236}">
                <a16:creationId xmlns:a16="http://schemas.microsoft.com/office/drawing/2014/main" id="{88956610-EF7B-CEDC-7A0E-571EF2DCBC9C}"/>
              </a:ext>
            </a:extLst>
          </p:cNvPr>
          <p:cNvSpPr txBox="1">
            <a:spLocks/>
          </p:cNvSpPr>
          <p:nvPr/>
        </p:nvSpPr>
        <p:spPr>
          <a:xfrm>
            <a:off x="1506000" y="1210702"/>
            <a:ext cx="9630000" cy="67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MX" sz="2000" dirty="0"/>
              <a:t>Servicios de pasajeros en derecho de vía concesionada a vías de carga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3E2404C-A656-1D94-A95B-10E9F68DA1B5}"/>
              </a:ext>
            </a:extLst>
          </p:cNvPr>
          <p:cNvSpPr txBox="1"/>
          <p:nvPr/>
        </p:nvSpPr>
        <p:spPr>
          <a:xfrm>
            <a:off x="6681000" y="6166637"/>
            <a:ext cx="3285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900" dirty="0"/>
              <a:t>Fuente: Proyectos ferroviarios 2025-2030. SICT. 26-02-25</a:t>
            </a:r>
          </a:p>
        </p:txBody>
      </p:sp>
    </p:spTree>
    <p:extLst>
      <p:ext uri="{BB962C8B-B14F-4D97-AF65-F5344CB8AC3E}">
        <p14:creationId xmlns:p14="http://schemas.microsoft.com/office/powerpoint/2010/main" val="234880527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85E184-BC1B-550C-A5D0-7136F0247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1000" y="549000"/>
            <a:ext cx="9630000" cy="675000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/>
              <a:t>Servicios de pasajeros en derecho de vía concesionada a vías de carga</a:t>
            </a:r>
            <a:br>
              <a:rPr lang="es-MX" dirty="0"/>
            </a:br>
            <a:r>
              <a:rPr lang="es-MX" dirty="0"/>
              <a:t>Desafíos</a:t>
            </a:r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6DA69074-9BBC-DCD4-F8DE-764556BCC6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575"/>
            <a:ext cx="10515600" cy="4808425"/>
          </a:xfrm>
        </p:spPr>
        <p:txBody>
          <a:bodyPr>
            <a:normAutofit/>
          </a:bodyPr>
          <a:lstStyle/>
          <a:p>
            <a:r>
              <a:rPr lang="es-MX" dirty="0"/>
              <a:t>Vía de carga en operación </a:t>
            </a:r>
          </a:p>
          <a:p>
            <a:r>
              <a:rPr lang="es-MX" dirty="0"/>
              <a:t>Trazo geométrico </a:t>
            </a:r>
          </a:p>
          <a:p>
            <a:r>
              <a:rPr lang="es-MX" dirty="0"/>
              <a:t>Diseño hidráulico</a:t>
            </a:r>
          </a:p>
          <a:p>
            <a:r>
              <a:rPr lang="es-MX" dirty="0"/>
              <a:t>Derecho de vía</a:t>
            </a:r>
          </a:p>
          <a:p>
            <a:r>
              <a:rPr lang="es-MX" dirty="0"/>
              <a:t>Doble vía de carga</a:t>
            </a:r>
          </a:p>
          <a:p>
            <a:endParaRPr lang="es-MX" dirty="0"/>
          </a:p>
          <a:p>
            <a:endParaRPr lang="es-MX" dirty="0"/>
          </a:p>
          <a:p>
            <a:pPr lvl="0"/>
            <a:endParaRPr lang="es-ES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2827019-09EA-62EB-2671-CC8A7FD132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000" y="3208663"/>
            <a:ext cx="10507729" cy="3100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726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7E40A7-B8D1-040F-5E8D-0747F44323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03341FC-C6B7-24D3-63ED-0F66AD82B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1000" y="549000"/>
            <a:ext cx="9630000" cy="675000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/>
              <a:t>Servicios de pasajeros en derecho de vía concesionada a vías de carga</a:t>
            </a:r>
            <a:br>
              <a:rPr lang="es-MX" dirty="0"/>
            </a:br>
            <a:r>
              <a:rPr lang="es-MX" dirty="0"/>
              <a:t>Desafíos</a:t>
            </a:r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82CE95AD-B0F3-0D08-44AA-3F2F8625E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575"/>
            <a:ext cx="5122800" cy="4808425"/>
          </a:xfrm>
        </p:spPr>
        <p:txBody>
          <a:bodyPr>
            <a:normAutofit/>
          </a:bodyPr>
          <a:lstStyle/>
          <a:p>
            <a:r>
              <a:rPr lang="es-MX" dirty="0"/>
              <a:t>Vía de carga en operación </a:t>
            </a:r>
          </a:p>
          <a:p>
            <a:r>
              <a:rPr lang="es-MX" dirty="0"/>
              <a:t>Trazo geométrico </a:t>
            </a:r>
          </a:p>
          <a:p>
            <a:r>
              <a:rPr lang="es-MX" dirty="0"/>
              <a:t>Diseño hidráulico</a:t>
            </a:r>
          </a:p>
          <a:p>
            <a:r>
              <a:rPr lang="es-MX" dirty="0"/>
              <a:t>Derecho de vía</a:t>
            </a:r>
          </a:p>
          <a:p>
            <a:r>
              <a:rPr lang="es-MX" dirty="0"/>
              <a:t>Doble vía de carga</a:t>
            </a:r>
          </a:p>
          <a:p>
            <a:r>
              <a:rPr lang="es-MX" dirty="0"/>
              <a:t>Accesos a industrias </a:t>
            </a:r>
          </a:p>
          <a:p>
            <a:pPr lvl="0"/>
            <a:endParaRPr lang="es-ES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9C662B6-52C6-D8A2-B8B6-68924A454D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8850" y="3429097"/>
            <a:ext cx="7494300" cy="3018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44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2A0442-7B5C-68C9-FF7E-E54B6878E6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3B1FDA8A-16DD-CB22-05BA-FBFB64D27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9589" y="1989000"/>
            <a:ext cx="5827074" cy="2880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183C3A2-BBA9-A17B-4EFB-641196D31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1000" y="549000"/>
            <a:ext cx="9630000" cy="675000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/>
              <a:t>Servicios de pasajeros en derecho de vía concesionada a vías de carga</a:t>
            </a:r>
            <a:br>
              <a:rPr lang="es-MX" dirty="0"/>
            </a:br>
            <a:r>
              <a:rPr lang="es-MX" dirty="0"/>
              <a:t>Desafíos</a:t>
            </a:r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A86C471A-7C6F-0C7D-B443-2A2DD2A6D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575"/>
            <a:ext cx="5122800" cy="4808425"/>
          </a:xfrm>
        </p:spPr>
        <p:txBody>
          <a:bodyPr>
            <a:normAutofit/>
          </a:bodyPr>
          <a:lstStyle/>
          <a:p>
            <a:r>
              <a:rPr lang="es-MX" dirty="0"/>
              <a:t>Vía de carga en operación </a:t>
            </a:r>
          </a:p>
          <a:p>
            <a:r>
              <a:rPr lang="es-MX" dirty="0"/>
              <a:t>Trazo geométrico </a:t>
            </a:r>
          </a:p>
          <a:p>
            <a:r>
              <a:rPr lang="es-MX" dirty="0"/>
              <a:t>Diseño hidráulico</a:t>
            </a:r>
          </a:p>
          <a:p>
            <a:r>
              <a:rPr lang="es-MX" dirty="0"/>
              <a:t>Derecho de vía</a:t>
            </a:r>
          </a:p>
          <a:p>
            <a:r>
              <a:rPr lang="es-MX" dirty="0"/>
              <a:t>Doble vía de carga</a:t>
            </a:r>
          </a:p>
          <a:p>
            <a:r>
              <a:rPr lang="es-MX" dirty="0"/>
              <a:t>Accesos a industrias </a:t>
            </a:r>
          </a:p>
          <a:p>
            <a:r>
              <a:rPr lang="es-MX" dirty="0"/>
              <a:t>Estaciones y paraderos</a:t>
            </a:r>
          </a:p>
          <a:p>
            <a:r>
              <a:rPr lang="es-MX" dirty="0"/>
              <a:t>Cruces a nivel</a:t>
            </a:r>
          </a:p>
          <a:p>
            <a:r>
              <a:rPr lang="es-MX" dirty="0"/>
              <a:t>Operación de cambios automáticos en conexiones</a:t>
            </a:r>
          </a:p>
          <a:p>
            <a:r>
              <a:rPr lang="es-MX" dirty="0"/>
              <a:t>Convenios de convivencia carga / pasajeros</a:t>
            </a:r>
          </a:p>
          <a:p>
            <a:pPr lvl="1"/>
            <a:r>
              <a:rPr lang="es-MX" dirty="0"/>
              <a:t>Accidentes</a:t>
            </a:r>
          </a:p>
          <a:p>
            <a:pPr lvl="1"/>
            <a:r>
              <a:rPr lang="es-MX" dirty="0" err="1"/>
              <a:t>Detours</a:t>
            </a:r>
            <a:endParaRPr lang="es-MX" dirty="0"/>
          </a:p>
          <a:p>
            <a:pPr lvl="1"/>
            <a:r>
              <a:rPr lang="es-MX" dirty="0"/>
              <a:t>Mantenimiento de la infraestructura común</a:t>
            </a:r>
          </a:p>
          <a:p>
            <a:pPr lvl="1"/>
            <a:r>
              <a:rPr lang="es-MX" dirty="0"/>
              <a:t>…</a:t>
            </a:r>
          </a:p>
          <a:p>
            <a:pPr lvl="0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95334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3DA60E-1FFA-2861-320C-693E6DD85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">
            <a:extLst>
              <a:ext uri="{FF2B5EF4-FFF2-40B4-BE49-F238E27FC236}">
                <a16:creationId xmlns:a16="http://schemas.microsoft.com/office/drawing/2014/main" id="{E45D61CF-B042-BA1A-6CE5-22CCE0206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1000" y="549000"/>
            <a:ext cx="9630000" cy="675000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/>
              <a:t>Servicios de pasajeros en derecho de vía concesionada a vías de carga</a:t>
            </a:r>
            <a:br>
              <a:rPr lang="es-MX" dirty="0"/>
            </a:br>
            <a:r>
              <a:rPr lang="es-MX" dirty="0"/>
              <a:t>Oportunidades</a:t>
            </a:r>
          </a:p>
        </p:txBody>
      </p:sp>
      <p:sp>
        <p:nvSpPr>
          <p:cNvPr id="12" name="Marcador de contenido 2">
            <a:extLst>
              <a:ext uri="{FF2B5EF4-FFF2-40B4-BE49-F238E27FC236}">
                <a16:creationId xmlns:a16="http://schemas.microsoft.com/office/drawing/2014/main" id="{8AC765E4-BDFE-1E3F-CA74-D0BBE5B5C4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5575"/>
            <a:ext cx="10515600" cy="4808425"/>
          </a:xfrm>
        </p:spPr>
        <p:txBody>
          <a:bodyPr>
            <a:normAutofit/>
          </a:bodyPr>
          <a:lstStyle/>
          <a:p>
            <a:r>
              <a:rPr lang="es-MX" dirty="0"/>
              <a:t>Confinamiento del derecho de vía</a:t>
            </a:r>
          </a:p>
          <a:p>
            <a:r>
              <a:rPr lang="es-MX" dirty="0"/>
              <a:t>Saneamiento del derecho de vía</a:t>
            </a:r>
          </a:p>
          <a:p>
            <a:r>
              <a:rPr lang="es-MX" dirty="0"/>
              <a:t>Capacidad de carga para carga en tramos selectos de las vías de pasajeros</a:t>
            </a:r>
          </a:p>
          <a:p>
            <a:r>
              <a:rPr lang="es-MX" dirty="0" err="1"/>
              <a:t>Cortavías</a:t>
            </a:r>
            <a:r>
              <a:rPr lang="es-MX" dirty="0"/>
              <a:t> para acceder a vías de carga</a:t>
            </a:r>
          </a:p>
          <a:p>
            <a:r>
              <a:rPr lang="es-MX" dirty="0"/>
              <a:t>Cruces peatonales a desnivel </a:t>
            </a:r>
          </a:p>
          <a:p>
            <a:r>
              <a:rPr lang="es-MX" dirty="0"/>
              <a:t>Libramientos</a:t>
            </a:r>
          </a:p>
          <a:p>
            <a:endParaRPr lang="es-MX" dirty="0"/>
          </a:p>
          <a:p>
            <a:endParaRPr lang="es-MX" dirty="0"/>
          </a:p>
          <a:p>
            <a:pPr lvl="0"/>
            <a:endParaRPr lang="es-ES" dirty="0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B2DB9752-B6FD-3E81-F93A-214AB28BCA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8500" y="3595415"/>
            <a:ext cx="4455000" cy="272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596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0812D6-2D61-1B2B-04BB-EF1C1135B1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D94C7430-8340-BE24-9B51-2EA45950BE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/>
              <a:t>Juan Carlos Miranda</a:t>
            </a:r>
            <a:endParaRPr lang="es-MX" dirty="0"/>
          </a:p>
        </p:txBody>
      </p:sp>
      <p:sp>
        <p:nvSpPr>
          <p:cNvPr id="5" name="Subtítulo 4">
            <a:extLst>
              <a:ext uri="{FF2B5EF4-FFF2-40B4-BE49-F238E27FC236}">
                <a16:creationId xmlns:a16="http://schemas.microsoft.com/office/drawing/2014/main" id="{1B09140B-3D6A-9861-023C-212A70CB9CB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/>
              <a:t>juan.miranda@jcmic.com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6284052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Personalizado 1">
      <a:dk1>
        <a:srgbClr val="494749"/>
      </a:dk1>
      <a:lt1>
        <a:sysClr val="window" lastClr="FFFFFF"/>
      </a:lt1>
      <a:dk2>
        <a:srgbClr val="FFFFFF"/>
      </a:dk2>
      <a:lt2>
        <a:srgbClr val="FFFFFF"/>
      </a:lt2>
      <a:accent1>
        <a:srgbClr val="B83722"/>
      </a:accent1>
      <a:accent2>
        <a:srgbClr val="3E4229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ersonalizado 2">
      <a:majorFont>
        <a:latin typeface="Alexandria SemiBold"/>
        <a:ea typeface=""/>
        <a:cs typeface=""/>
      </a:majorFont>
      <a:minorFont>
        <a:latin typeface="Alexandri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lantilla Exporail 2025 v1" id="{EB5F273D-2A75-4CFD-8457-56C0FF754F77}" vid="{D5034B55-5D21-4071-BBB5-554C7D2CE68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Plantilla Exporail 2025 v1</Template>
  <TotalTime>1128</TotalTime>
  <Words>985</Words>
  <Application>Microsoft Office PowerPoint</Application>
  <PresentationFormat>Panorámica</PresentationFormat>
  <Paragraphs>746</Paragraphs>
  <Slides>57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57</vt:i4>
      </vt:variant>
    </vt:vector>
  </HeadingPairs>
  <TitlesOfParts>
    <vt:vector size="63" baseType="lpstr">
      <vt:lpstr>Alexandria Light</vt:lpstr>
      <vt:lpstr>Alexandria SemiBold</vt:lpstr>
      <vt:lpstr>Arial</vt:lpstr>
      <vt:lpstr>Arial Narrow</vt:lpstr>
      <vt:lpstr>Wingdings</vt:lpstr>
      <vt:lpstr>Tema de Office</vt:lpstr>
      <vt:lpstr>Desafíos y Oportunidades en corredores con operación mixta</vt:lpstr>
      <vt:lpstr>El servicio de pasajeros en FNM</vt:lpstr>
      <vt:lpstr>Chepe</vt:lpstr>
      <vt:lpstr>Chepe</vt:lpstr>
      <vt:lpstr>Chepe</vt:lpstr>
      <vt:lpstr>Surgimiento de nuevos Servicios de Pasajeros</vt:lpstr>
      <vt:lpstr>Tequila Express</vt:lpstr>
      <vt:lpstr>Tequila Express</vt:lpstr>
      <vt:lpstr>Presentación de PowerPoint</vt:lpstr>
      <vt:lpstr>Surgimiento de nuevos Servicios de Pasajeros</vt:lpstr>
      <vt:lpstr>Suburbano</vt:lpstr>
      <vt:lpstr>Suburbano</vt:lpstr>
      <vt:lpstr>Presentación de PowerPoint</vt:lpstr>
      <vt:lpstr>Surgimiento de nuevos Servicios de Pasajeros</vt:lpstr>
      <vt:lpstr>Puebla-Cholula</vt:lpstr>
      <vt:lpstr>Puebla-Cholula</vt:lpstr>
      <vt:lpstr>Puebla-Cholula</vt:lpstr>
      <vt:lpstr>Surgimiento de nuevos Servicios de Pasajeros</vt:lpstr>
      <vt:lpstr>Tren Expresso de Guanajuato</vt:lpstr>
      <vt:lpstr>Tren Expresso de Guanajuato</vt:lpstr>
      <vt:lpstr>Tren Expresso de Guanajuato</vt:lpstr>
      <vt:lpstr>Surgimiento de nuevos Servicios de Pasajeros</vt:lpstr>
      <vt:lpstr>México-Querétaro</vt:lpstr>
      <vt:lpstr>México-Querétaro</vt:lpstr>
      <vt:lpstr>Presentación de PowerPoint</vt:lpstr>
      <vt:lpstr>Surgimiento de nuevos Servicios de Pasajeros</vt:lpstr>
      <vt:lpstr>Transpeninsular Mérida-Punta Venados</vt:lpstr>
      <vt:lpstr>Transpeninsular Mérida-Punta Venados</vt:lpstr>
      <vt:lpstr>Transpeninsular Mérida-Punta Venados</vt:lpstr>
      <vt:lpstr>Surgimiento de nuevos Servicios de Pasajeros</vt:lpstr>
      <vt:lpstr>El Insurgente</vt:lpstr>
      <vt:lpstr>El Insurgente</vt:lpstr>
      <vt:lpstr>El Insurgente</vt:lpstr>
      <vt:lpstr>Surgimiento de nuevos Servicios de Pasajeros</vt:lpstr>
      <vt:lpstr>Tren Maya</vt:lpstr>
      <vt:lpstr>Tren Maya</vt:lpstr>
      <vt:lpstr>Tren Maya</vt:lpstr>
      <vt:lpstr>Surgimiento de nuevos Servicios de Pasajeros</vt:lpstr>
      <vt:lpstr>Línea 4 Tren Ligero Guadalajara</vt:lpstr>
      <vt:lpstr>Línea 4 Tren Ligero Guadalajara</vt:lpstr>
      <vt:lpstr>Presentación de PowerPoint</vt:lpstr>
      <vt:lpstr>Surgimiento de nuevos Servicios de Pasajeros</vt:lpstr>
      <vt:lpstr>Tren Interoceánico</vt:lpstr>
      <vt:lpstr>Tren Interoceánico</vt:lpstr>
      <vt:lpstr>Presentación de PowerPoint</vt:lpstr>
      <vt:lpstr>Surgimiento de nuevos Servicios de Pasajeros</vt:lpstr>
      <vt:lpstr>Lechería-AIFA</vt:lpstr>
      <vt:lpstr>Lechería-AIFA</vt:lpstr>
      <vt:lpstr>Presentación de PowerPoint</vt:lpstr>
      <vt:lpstr>Surgimiento de nuevos Servicios de Pasajeros</vt:lpstr>
      <vt:lpstr>Surgimiento de nuevos Servicios de Pasajeros</vt:lpstr>
      <vt:lpstr>Modelo seleccionado</vt:lpstr>
      <vt:lpstr>Servicios de pasajeros en derecho de vía concesionada a vías de carga Desafíos</vt:lpstr>
      <vt:lpstr>Servicios de pasajeros en derecho de vía concesionada a vías de carga Desafíos</vt:lpstr>
      <vt:lpstr>Servicios de pasajeros en derecho de vía concesionada a vías de carga Desafíos</vt:lpstr>
      <vt:lpstr>Servicios de pasajeros en derecho de vía concesionada a vías de carga Oportunidades</vt:lpstr>
      <vt:lpstr>Juan Carlos Miranda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Adrián Romero</dc:creator>
  <cp:lastModifiedBy>Juan Carlos Miranda</cp:lastModifiedBy>
  <cp:revision>194</cp:revision>
  <dcterms:created xsi:type="dcterms:W3CDTF">2025-08-14T18:01:06Z</dcterms:created>
  <dcterms:modified xsi:type="dcterms:W3CDTF">2025-10-02T16:49:33Z</dcterms:modified>
</cp:coreProperties>
</file>